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78" r:id="rId2"/>
    <p:sldId id="282" r:id="rId3"/>
    <p:sldId id="279" r:id="rId4"/>
    <p:sldId id="280" r:id="rId5"/>
    <p:sldId id="281" r:id="rId6"/>
    <p:sldId id="283" r:id="rId7"/>
    <p:sldId id="284" r:id="rId8"/>
    <p:sldId id="294" r:id="rId9"/>
    <p:sldId id="295" r:id="rId10"/>
    <p:sldId id="296" r:id="rId11"/>
    <p:sldId id="297" r:id="rId12"/>
    <p:sldId id="285" r:id="rId13"/>
    <p:sldId id="293" r:id="rId14"/>
    <p:sldId id="286" r:id="rId15"/>
    <p:sldId id="287" r:id="rId16"/>
    <p:sldId id="288" r:id="rId17"/>
    <p:sldId id="289" r:id="rId18"/>
    <p:sldId id="299" r:id="rId19"/>
    <p:sldId id="298" r:id="rId20"/>
    <p:sldId id="290" r:id="rId21"/>
    <p:sldId id="301" r:id="rId22"/>
    <p:sldId id="300" r:id="rId23"/>
    <p:sldId id="291" r:id="rId24"/>
    <p:sldId id="303" r:id="rId25"/>
    <p:sldId id="302" r:id="rId26"/>
    <p:sldId id="304" r:id="rId27"/>
    <p:sldId id="305" r:id="rId28"/>
    <p:sldId id="306" r:id="rId29"/>
    <p:sldId id="307" r:id="rId30"/>
    <p:sldId id="308" r:id="rId31"/>
    <p:sldId id="309" r:id="rId32"/>
    <p:sldId id="316" r:id="rId33"/>
    <p:sldId id="311" r:id="rId34"/>
    <p:sldId id="312" r:id="rId35"/>
    <p:sldId id="313" r:id="rId36"/>
    <p:sldId id="314" r:id="rId37"/>
    <p:sldId id="315" r:id="rId38"/>
    <p:sldId id="310" r:id="rId39"/>
    <p:sldId id="317" r:id="rId40"/>
    <p:sldId id="318" r:id="rId41"/>
    <p:sldId id="319" r:id="rId42"/>
    <p:sldId id="321" r:id="rId43"/>
    <p:sldId id="331" r:id="rId44"/>
    <p:sldId id="322" r:id="rId45"/>
    <p:sldId id="323" r:id="rId46"/>
    <p:sldId id="328" r:id="rId47"/>
    <p:sldId id="265" r:id="rId48"/>
    <p:sldId id="325" r:id="rId49"/>
    <p:sldId id="326" r:id="rId50"/>
    <p:sldId id="267" r:id="rId51"/>
    <p:sldId id="327" r:id="rId52"/>
    <p:sldId id="329" r:id="rId53"/>
    <p:sldId id="266" r:id="rId54"/>
    <p:sldId id="269" r:id="rId55"/>
    <p:sldId id="270" r:id="rId56"/>
    <p:sldId id="330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누스" initials="유" lastIdx="1" clrIdx="0">
    <p:extLst>
      <p:ext uri="{19B8F6BF-5375-455C-9EA6-DF929625EA0E}">
        <p15:presenceInfo xmlns:p15="http://schemas.microsoft.com/office/powerpoint/2012/main" userId="유누스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AEFF7"/>
    <a:srgbClr val="D2DEEF"/>
    <a:srgbClr val="203864"/>
    <a:srgbClr val="EDF4FB"/>
    <a:srgbClr val="FFF2CC"/>
    <a:srgbClr val="F7BAA4"/>
    <a:srgbClr val="FCFCFC"/>
    <a:srgbClr val="44546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1" autoAdjust="0"/>
    <p:restoredTop sz="96021" autoAdjust="0"/>
  </p:normalViewPr>
  <p:slideViewPr>
    <p:cSldViewPr snapToGrid="0">
      <p:cViewPr varScale="1">
        <p:scale>
          <a:sx n="75" d="100"/>
          <a:sy n="75" d="100"/>
        </p:scale>
        <p:origin x="9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05779-E7EE-42EF-BB8D-E3932D7A7DB3}" type="datetimeFigureOut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F963C-72C4-476C-B90E-A9BEA4331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73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074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중소기업 교육은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패밀리 기업 등 국가연구개발시업에 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간접적으로 참여하는 중소기업의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역량강화를 지원하는 교육입니다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8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 참여대학 교육은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국가연구개발사업에 참여하는 대학의 연구 수행 인력을 대상으로 국가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수행에 필요한 기초 소양과 노하우를 제공하는 교육입니다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782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교육종류에 따라 교육 대상자는 다음과 같습니다</a:t>
            </a:r>
            <a:r>
              <a:rPr lang="en-US" altLang="ko-KR" dirty="0"/>
              <a:t>. </a:t>
            </a:r>
            <a:r>
              <a:rPr lang="ko-KR" altLang="en-US" dirty="0"/>
              <a:t>보시다시피 </a:t>
            </a:r>
            <a:r>
              <a:rPr lang="en-US" altLang="ko-KR" dirty="0"/>
              <a:t>KIRD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제공하는 교육의 대상자는 매우 다양합니다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98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말씀드렸지만 전체적으로 </a:t>
            </a:r>
            <a:r>
              <a:rPr lang="en-US" altLang="ko-KR" dirty="0"/>
              <a:t>KIRD</a:t>
            </a:r>
            <a:r>
              <a:rPr lang="ko-KR" altLang="en-US" dirty="0"/>
              <a:t>는 </a:t>
            </a:r>
            <a:r>
              <a:rPr lang="en-US" altLang="ko-KR" dirty="0"/>
              <a:t>R&amp;D </a:t>
            </a:r>
            <a:r>
              <a:rPr lang="ko-KR" altLang="en-US" dirty="0"/>
              <a:t>교육을 집하교육</a:t>
            </a:r>
            <a:r>
              <a:rPr lang="en-US" altLang="ko-KR" dirty="0"/>
              <a:t>, Blended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이러닝으로 제공하고 화상강의 플램폼을 활용하기에 가장 적합한 건 집합교육으로 보입니다</a:t>
            </a:r>
            <a:r>
              <a:rPr lang="en-US" altLang="ko-KR" dirty="0"/>
              <a:t>. </a:t>
            </a:r>
            <a:r>
              <a:rPr lang="ko-KR" altLang="en-US" dirty="0"/>
              <a:t>외냐하면 국내에서 멀리 있는 학습자들이 물리적인 어떤 장소에서 모이고 교육을 하는 것보다 인터넷을 통해 어떤 가상 환경에서 모이는 게 시간과 비용 측면에서 훨씬 낫기 때문입니다</a:t>
            </a:r>
            <a:r>
              <a:rPr lang="en-US" altLang="ko-KR" dirty="0"/>
              <a:t>. </a:t>
            </a:r>
            <a:r>
              <a:rPr lang="ko-KR" alt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92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집합교육을 생각하면서 </a:t>
            </a:r>
            <a:r>
              <a:rPr lang="en-US" altLang="ko-KR" dirty="0"/>
              <a:t>KIRD</a:t>
            </a:r>
            <a:r>
              <a:rPr lang="ko-KR" altLang="en-US" dirty="0"/>
              <a:t>가 화상강의 플랫폼을 통해 교육을 어떤 형식으로 할 있을까 고민해봤습니다</a:t>
            </a:r>
            <a:r>
              <a:rPr lang="en-US" altLang="ko-KR" dirty="0"/>
              <a:t>. </a:t>
            </a:r>
            <a:r>
              <a:rPr lang="ko-KR" altLang="en-US" dirty="0"/>
              <a:t>다같이 보시죠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73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KIRD </a:t>
            </a:r>
            <a:r>
              <a:rPr lang="ko-KR" altLang="en-US" dirty="0"/>
              <a:t>적용할 가능성이 있는 강의 형식은 세가지인 것 같습니다</a:t>
            </a:r>
            <a:r>
              <a:rPr lang="en-US" altLang="ko-KR" dirty="0"/>
              <a:t>. </a:t>
            </a:r>
            <a:r>
              <a:rPr lang="ko-KR" altLang="en-US" dirty="0"/>
              <a:t>전통적 혹은 강의식 강의</a:t>
            </a:r>
            <a:r>
              <a:rPr lang="en-US" altLang="ko-KR" dirty="0"/>
              <a:t>, </a:t>
            </a:r>
            <a:r>
              <a:rPr lang="ko-KR" altLang="en-US" dirty="0"/>
              <a:t>토론식 강의</a:t>
            </a:r>
            <a:r>
              <a:rPr lang="en-US" altLang="ko-KR" dirty="0"/>
              <a:t>, </a:t>
            </a:r>
            <a:r>
              <a:rPr lang="ko-KR" altLang="en-US" dirty="0"/>
              <a:t>그리고 프로젝트기반 강의입니다</a:t>
            </a:r>
            <a:r>
              <a:rPr lang="en-US" altLang="ko-KR" dirty="0"/>
              <a:t>. </a:t>
            </a:r>
            <a:r>
              <a:rPr lang="ko-KR" altLang="en-US" dirty="0"/>
              <a:t>하나씩 하나씩 살펴보시죠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459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ko-KR" altLang="en-US" dirty="0"/>
              <a:t>전통적 강의</a:t>
            </a:r>
            <a:r>
              <a:rPr lang="en-US" altLang="ko-KR" dirty="0"/>
              <a:t>, </a:t>
            </a:r>
            <a:r>
              <a:rPr lang="ko-KR" altLang="en-US" dirty="0"/>
              <a:t>혹은 강의식 강의는 교수자가 강의하고 학생들은 거의 듣기만 하는 강의입니다</a:t>
            </a:r>
            <a:r>
              <a:rPr lang="en-US" altLang="ko-KR" dirty="0"/>
              <a:t>. </a:t>
            </a:r>
            <a:r>
              <a:rPr lang="ko-KR" altLang="en-US" dirty="0"/>
              <a:t>교수자가 자신의 화면을 학습자들과 공유하고 </a:t>
            </a:r>
            <a:r>
              <a:rPr lang="en-US" altLang="ko-KR" dirty="0"/>
              <a:t>ppt, pdf</a:t>
            </a:r>
            <a:r>
              <a:rPr lang="ko-KR" altLang="en-US" dirty="0"/>
              <a:t>을 보여주면서 강의를 진행합니다</a:t>
            </a:r>
            <a:r>
              <a:rPr lang="en-US" altLang="ko-KR" dirty="0"/>
              <a:t>. </a:t>
            </a:r>
            <a:r>
              <a:rPr lang="ko-KR" altLang="en-US" dirty="0"/>
              <a:t>학습자들은 교수자의 얼굴도 볼 수 있고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강의 시 교수자한테 질문할 수도 있습니다</a:t>
            </a:r>
            <a:r>
              <a:rPr lang="en-US" altLang="ko-KR" dirty="0"/>
              <a:t>. </a:t>
            </a:r>
            <a:r>
              <a:rPr lang="ko-KR" altLang="en-US" dirty="0"/>
              <a:t>마지막으로 교수자는 학습자들에게 질문도 수 있고 원하면 투표같은 기능을 통해 학습자들의 의견을 물어볼 수도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189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강의식 강의에 예시로 이 화면을 드릴 수 있습니다</a:t>
            </a:r>
            <a:r>
              <a:rPr lang="en-US" altLang="ko-KR" dirty="0"/>
              <a:t>. </a:t>
            </a:r>
            <a:r>
              <a:rPr lang="ko-KR" altLang="en-US" dirty="0"/>
              <a:t>왼쪽에 크게 발표 화면이 있고 오른쪽에 카마레나 </a:t>
            </a:r>
            <a:r>
              <a:rPr lang="en-US" altLang="ko-KR" dirty="0"/>
              <a:t>chatting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048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화상강의 플랫폼을 통해 강의식 강의를 하기 위해 필요한 기능은 다음과 같습니다</a:t>
            </a:r>
            <a:r>
              <a:rPr lang="en-US" altLang="ko-KR" dirty="0"/>
              <a:t>: 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656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토론식 강의의 교육진행방식은 다음과 같습니다</a:t>
            </a:r>
            <a:r>
              <a:rPr lang="en-US" altLang="ko-KR" dirty="0"/>
              <a:t>: </a:t>
            </a:r>
            <a:r>
              <a:rPr lang="ko-KR" altLang="en-US" dirty="0"/>
              <a:t>교수자와 학습자가 함께 토론하면서 학습이 진행되고요</a:t>
            </a:r>
            <a:r>
              <a:rPr lang="en-US" altLang="ko-KR" dirty="0"/>
              <a:t>.</a:t>
            </a:r>
            <a:r>
              <a:rPr lang="ko-KR" altLang="en-US" dirty="0"/>
              <a:t> 모든 사용자들의 얼굴이 화면에 뜨고</a:t>
            </a:r>
            <a:r>
              <a:rPr lang="en-US" altLang="ko-KR" dirty="0"/>
              <a:t> </a:t>
            </a:r>
            <a:r>
              <a:rPr lang="ko-KR" altLang="en-US" dirty="0"/>
              <a:t>어떨 때는 사용자들은 자료나 화면 공유도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수업은 그룹별로 진행될 가능성도 있습니다</a:t>
            </a:r>
            <a:r>
              <a:rPr lang="en-US" altLang="ko-KR" dirty="0"/>
              <a:t>. Google Docs</a:t>
            </a:r>
            <a:r>
              <a:rPr lang="ko-KR" altLang="en-US" dirty="0"/>
              <a:t>같은 여러 사람이 같이 어떠 공동작업을 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0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 일정에 대한 말씀드리도록 하겠습니다</a:t>
            </a:r>
            <a:r>
              <a:rPr lang="en-US" altLang="ko-KR" dirty="0"/>
              <a:t>. </a:t>
            </a:r>
            <a:r>
              <a:rPr lang="ko-KR" altLang="en-US" dirty="0"/>
              <a:t>지난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일에 회의했었고 오늘까지 저희가 화상강의 플랫폼을 위한 최소 기능을 도출하도록 했습니다</a:t>
            </a:r>
            <a:r>
              <a:rPr lang="en-US" altLang="ko-KR" dirty="0"/>
              <a:t>. </a:t>
            </a:r>
            <a:r>
              <a:rPr lang="ko-KR" altLang="en-US" dirty="0"/>
              <a:t>앞으로는 포로토타입 개발</a:t>
            </a:r>
            <a:r>
              <a:rPr lang="en-US" altLang="ko-KR" dirty="0"/>
              <a:t>, UI </a:t>
            </a:r>
            <a:r>
              <a:rPr lang="ko-KR" altLang="en-US" dirty="0"/>
              <a:t>디자인</a:t>
            </a:r>
            <a:r>
              <a:rPr lang="en-US" altLang="ko-KR" dirty="0"/>
              <a:t>, </a:t>
            </a:r>
            <a:r>
              <a:rPr lang="ko-KR" altLang="en-US" dirty="0"/>
              <a:t>최소수준의 플랫폼 개발을 할 예정입니다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70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토론식 강의 위해 필요한 기능은 다읍과 같습니다</a:t>
            </a:r>
            <a:r>
              <a:rPr lang="en-US" altLang="ko-KR" dirty="0"/>
              <a:t>: </a:t>
            </a:r>
            <a:r>
              <a:rPr lang="ko-KR" altLang="en-US" dirty="0"/>
              <a:t>학습자 교수자 모두의 얼굴이 잘 보이도록</a:t>
            </a:r>
            <a:r>
              <a:rPr lang="en-US" altLang="ko-KR" dirty="0"/>
              <a:t> </a:t>
            </a:r>
            <a:r>
              <a:rPr lang="ko-KR" altLang="en-US" dirty="0"/>
              <a:t>비디오 </a:t>
            </a:r>
            <a:r>
              <a:rPr lang="en-US" altLang="ko-KR" dirty="0"/>
              <a:t>conferencing,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화면 공유</a:t>
            </a:r>
            <a:r>
              <a:rPr lang="en-US" altLang="ko-KR" dirty="0"/>
              <a:t>, </a:t>
            </a:r>
            <a:r>
              <a:rPr lang="ko-KR" altLang="en-US" dirty="0"/>
              <a:t>파일 공유</a:t>
            </a:r>
            <a:r>
              <a:rPr lang="en-US" altLang="ko-KR" dirty="0"/>
              <a:t>, </a:t>
            </a:r>
            <a:r>
              <a:rPr lang="ko-KR" altLang="en-US" dirty="0"/>
              <a:t>투표 및 퀴즈</a:t>
            </a:r>
            <a:r>
              <a:rPr lang="en-US" altLang="ko-KR" dirty="0"/>
              <a:t>, </a:t>
            </a:r>
            <a:r>
              <a:rPr lang="ko-KR" altLang="en-US" dirty="0"/>
              <a:t>학습자들을 </a:t>
            </a:r>
            <a:r>
              <a:rPr lang="en-US" altLang="ko-KR" dirty="0"/>
              <a:t>grouping </a:t>
            </a:r>
            <a:r>
              <a:rPr lang="ko-KR" altLang="en-US" dirty="0"/>
              <a:t>하기 위한 </a:t>
            </a:r>
            <a:r>
              <a:rPr lang="en-US" altLang="ko-KR" dirty="0"/>
              <a:t>breakout room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공동작업기능</a:t>
            </a:r>
            <a:r>
              <a:rPr lang="en-US" altLang="ko-KR" dirty="0"/>
              <a:t>, </a:t>
            </a:r>
            <a:r>
              <a:rPr lang="ko-KR" altLang="en-US" dirty="0"/>
              <a:t>그리고 마지막으로 집중력을 높이기 위해 이야기하고 있는 참여자의 얼굴이 화면에서 크게 보이도록 하는 </a:t>
            </a:r>
            <a:r>
              <a:rPr lang="en-US" altLang="ko-KR" dirty="0"/>
              <a:t>“Follow-the-speaker” </a:t>
            </a:r>
            <a:r>
              <a:rPr lang="ko-KR" altLang="en-US" dirty="0"/>
              <a:t>기능입니다</a:t>
            </a:r>
            <a:r>
              <a:rPr lang="en-US" altLang="ko-KR" dirty="0"/>
              <a:t>.</a:t>
            </a:r>
            <a:r>
              <a:rPr lang="ko-KR" altLang="en-US" dirty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2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다음에는 프로젝트 가반 강의는 </a:t>
            </a:r>
            <a:r>
              <a:rPr lang="ko-KR" altLang="en-US" sz="1200" dirty="0"/>
              <a:t>학습자들은 어떤 프로젝트를 수행하면서 학습이 이루어지는 강의입니다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학습자들은 보통 그룹별로 나눠져 있고 공동작업을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교수자는 보통 촉진자 역할을 가지고 있고</a:t>
            </a:r>
            <a:r>
              <a:rPr lang="en-US" altLang="ko-KR" sz="1200" dirty="0"/>
              <a:t> </a:t>
            </a:r>
            <a:r>
              <a:rPr lang="ko-KR" altLang="en-US" sz="1200" dirty="0"/>
              <a:t>학생들의 학습활동을 관찰하고 도와줍니다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95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 요소는 교실 혹은 방마다 몇 명 학습자가 있을 것인가인데요</a:t>
            </a:r>
            <a:r>
              <a:rPr lang="en-US" altLang="ko-KR" dirty="0"/>
              <a:t>. </a:t>
            </a:r>
            <a:r>
              <a:rPr lang="ko-KR" altLang="en-US" dirty="0"/>
              <a:t>이건 아직은 애매한 요소입니다</a:t>
            </a:r>
            <a:r>
              <a:rPr lang="en-US" altLang="ko-KR" dirty="0"/>
              <a:t>. </a:t>
            </a:r>
            <a:r>
              <a:rPr lang="ko-KR" altLang="en-US" dirty="0"/>
              <a:t>외냐하면 </a:t>
            </a:r>
            <a:r>
              <a:rPr lang="en-US" altLang="ko-KR" dirty="0"/>
              <a:t>10</a:t>
            </a:r>
            <a:r>
              <a:rPr lang="ko-KR" altLang="en-US" dirty="0"/>
              <a:t>명이었을 때 화상강의에서 쉽게 토론할 수 있지만 </a:t>
            </a:r>
            <a:r>
              <a:rPr lang="en-US" altLang="ko-KR" dirty="0"/>
              <a:t>100 </a:t>
            </a:r>
            <a:r>
              <a:rPr lang="ko-KR" altLang="en-US" dirty="0"/>
              <a:t>명이었을 때는 되게 어려울 겁니다</a:t>
            </a:r>
            <a:r>
              <a:rPr lang="en-US" altLang="ko-KR" dirty="0"/>
              <a:t>. </a:t>
            </a:r>
            <a:r>
              <a:rPr lang="ko-KR" altLang="en-US" dirty="0"/>
              <a:t>그래서 이를 고려하여 화상강의 시스템 환경을 디자인해야 하는 것 같습니다</a:t>
            </a:r>
            <a:r>
              <a:rPr lang="en-US" altLang="ko-KR" dirty="0"/>
              <a:t>. </a:t>
            </a:r>
            <a:r>
              <a:rPr lang="ko-KR" altLang="en-US" dirty="0"/>
              <a:t>예를 들면 방이 너무 시끄러우면 교수자가 모든 참여자들의 마이크를 싸일런트 모드로 바꿀 수 있도록 화상강의 플랫폼이 개발되어야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46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다음에는 화상강의 플랫폼은 실제적으로 활용되고 있는 </a:t>
            </a:r>
            <a:r>
              <a:rPr lang="en-US" altLang="ko-KR" dirty="0"/>
              <a:t>2 </a:t>
            </a:r>
            <a:r>
              <a:rPr lang="ko-KR" altLang="en-US" dirty="0"/>
              <a:t>개 사례에 대한 말씀드리도록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695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Minerva school</a:t>
            </a:r>
            <a:r>
              <a:rPr lang="ko-KR" altLang="en-US" dirty="0"/>
              <a:t>는 고등교육을 물리적인 장소에서 아니라 백프로 온라인 환경에서 제공합니다</a:t>
            </a:r>
            <a:r>
              <a:rPr lang="en-US" altLang="ko-KR" dirty="0"/>
              <a:t>. </a:t>
            </a:r>
            <a:r>
              <a:rPr lang="ko-KR" altLang="en-US" dirty="0"/>
              <a:t>그러나 학습자들은 매년 다른 나라 다른 도시에서 삽니다</a:t>
            </a:r>
            <a:r>
              <a:rPr lang="en-US" altLang="ko-KR" dirty="0"/>
              <a:t>. Minerva</a:t>
            </a:r>
            <a:r>
              <a:rPr lang="ko-KR" altLang="en-US" dirty="0"/>
              <a:t>가 학습자중심으로 교육을 하고 중요시하는 건 정보전달이 아니라 학습자의 다양한 역량을 강화시키는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82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Minerva</a:t>
            </a:r>
            <a:r>
              <a:rPr lang="ko-KR" altLang="en-US" dirty="0"/>
              <a:t>는 학습작들이 비판적인 사교</a:t>
            </a:r>
            <a:r>
              <a:rPr lang="en-US" altLang="ko-KR" dirty="0"/>
              <a:t>, </a:t>
            </a:r>
            <a:r>
              <a:rPr lang="ko-KR" altLang="en-US" dirty="0"/>
              <a:t>창의력 등의 </a:t>
            </a:r>
            <a:r>
              <a:rPr lang="en-US" altLang="ko-KR" dirty="0"/>
              <a:t>21</a:t>
            </a:r>
            <a:r>
              <a:rPr lang="ko-KR" altLang="en-US" dirty="0"/>
              <a:t>세기 핵심역량을 키우도록 교육을 제공합니다</a:t>
            </a:r>
            <a:r>
              <a:rPr lang="en-US" altLang="ko-KR" dirty="0"/>
              <a:t>, </a:t>
            </a:r>
            <a:r>
              <a:rPr lang="ko-KR" altLang="en-US" dirty="0"/>
              <a:t>이렇게 함으로써 학습자들이 미래의 </a:t>
            </a:r>
            <a:r>
              <a:rPr lang="ko-KR" altLang="en-US" sz="1200" dirty="0"/>
              <a:t>리더</a:t>
            </a:r>
            <a:r>
              <a:rPr lang="en-US" altLang="ko-KR" sz="1200" dirty="0"/>
              <a:t>, </a:t>
            </a:r>
            <a:r>
              <a:rPr lang="ko-KR" altLang="en-US" sz="1200" dirty="0"/>
              <a:t>혁신자</a:t>
            </a:r>
            <a:r>
              <a:rPr lang="en-US" altLang="ko-KR" sz="1200" dirty="0"/>
              <a:t>, </a:t>
            </a:r>
            <a:r>
              <a:rPr lang="ko-KR" altLang="en-US" sz="1200" dirty="0"/>
              <a:t>사상가</a:t>
            </a:r>
            <a:r>
              <a:rPr lang="en-US" altLang="ko-KR" sz="1200" dirty="0"/>
              <a:t>, </a:t>
            </a:r>
            <a:r>
              <a:rPr lang="ko-KR" altLang="en-US" sz="1200" dirty="0"/>
              <a:t>지구시민이 될 거라고 합니다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06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그러한 역량을 키우기 위해 교육을 어떤 방식으로 하는가 봤을 때는 </a:t>
            </a:r>
            <a:r>
              <a:rPr lang="en-US" altLang="ko-KR" dirty="0"/>
              <a:t>“Active Learning”</a:t>
            </a:r>
            <a:r>
              <a:rPr lang="ko-KR" altLang="en-US" dirty="0"/>
              <a:t>를 적용하고 </a:t>
            </a:r>
            <a:r>
              <a:rPr lang="en-US" altLang="ko-KR" dirty="0"/>
              <a:t>“</a:t>
            </a:r>
            <a:r>
              <a:rPr lang="ko-KR" altLang="en-US" dirty="0"/>
              <a:t>온라인 세미나</a:t>
            </a:r>
            <a:r>
              <a:rPr lang="en-US" altLang="ko-KR" dirty="0"/>
              <a:t>” </a:t>
            </a:r>
            <a:r>
              <a:rPr lang="ko-KR" altLang="en-US" dirty="0"/>
              <a:t>위주로 한다고 합니다</a:t>
            </a:r>
            <a:r>
              <a:rPr lang="en-US" altLang="ko-KR" dirty="0"/>
              <a:t>. </a:t>
            </a:r>
            <a:r>
              <a:rPr lang="ko-KR" altLang="en-US" dirty="0"/>
              <a:t>따라서 토론이나 협업활동이 많이 이루어지는 교육시스템입니다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94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온라인 토론이나 협업활동을 하기 위한 화용하는 화상강의 플랫폼은 어떤 플랫폼일까요</a:t>
            </a:r>
            <a:r>
              <a:rPr lang="en-US" altLang="ko-KR" dirty="0"/>
              <a:t>? Minerva</a:t>
            </a:r>
            <a:r>
              <a:rPr lang="ko-KR" altLang="en-US" dirty="0"/>
              <a:t> 폴랠폼의</a:t>
            </a:r>
            <a:r>
              <a:rPr lang="en-US" altLang="ko-KR" dirty="0"/>
              <a:t> </a:t>
            </a:r>
            <a:r>
              <a:rPr lang="ko-KR" altLang="en-US" dirty="0"/>
              <a:t>기능은 다음과 같습니다</a:t>
            </a:r>
            <a:r>
              <a:rPr lang="en-US" altLang="ko-KR" dirty="0"/>
              <a:t>: recording, videoconferencing, breakout groups, </a:t>
            </a:r>
            <a:r>
              <a:rPr lang="ko-KR" altLang="en-US" dirty="0"/>
              <a:t>퀴즈 및 투표</a:t>
            </a:r>
            <a:r>
              <a:rPr lang="en-US" altLang="ko-KR" dirty="0"/>
              <a:t>, </a:t>
            </a:r>
            <a:r>
              <a:rPr lang="ko-KR" altLang="en-US" dirty="0"/>
              <a:t>공동작업</a:t>
            </a:r>
            <a:r>
              <a:rPr lang="en-US" altLang="ko-KR" dirty="0"/>
              <a:t>, </a:t>
            </a:r>
            <a:r>
              <a:rPr lang="ko-KR" altLang="en-US" dirty="0"/>
              <a:t>개별화된 피드백 기능입니다</a:t>
            </a:r>
            <a:r>
              <a:rPr lang="en-US" altLang="ko-KR" dirty="0"/>
              <a:t>. </a:t>
            </a:r>
            <a:r>
              <a:rPr lang="ko-KR" altLang="en-US" dirty="0"/>
              <a:t>이 플랫폼의 강점은 개별화된 교수 및 피드백</a:t>
            </a:r>
            <a:r>
              <a:rPr lang="en-US" altLang="ko-KR" dirty="0"/>
              <a:t>, </a:t>
            </a:r>
            <a:r>
              <a:rPr lang="ko-KR" altLang="en-US" dirty="0"/>
              <a:t>출석</a:t>
            </a:r>
            <a:r>
              <a:rPr lang="en-US" altLang="ko-KR" dirty="0"/>
              <a:t>, </a:t>
            </a:r>
            <a:r>
              <a:rPr lang="ko-KR" altLang="en-US" dirty="0"/>
              <a:t>단순화된 일정 및 과제 관리</a:t>
            </a:r>
            <a:r>
              <a:rPr lang="en-US" altLang="ko-KR" dirty="0"/>
              <a:t>, </a:t>
            </a:r>
            <a:r>
              <a:rPr lang="ko-KR" altLang="en-US" dirty="0"/>
              <a:t>향상된 학습 페포만스 평가 및 학습과정 트래킹입니다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5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KIRD </a:t>
            </a:r>
            <a:r>
              <a:rPr lang="ko-KR" altLang="en-US" dirty="0"/>
              <a:t>화상강의 플랫폼은 최소</a:t>
            </a:r>
            <a:endParaRPr lang="en-US" altLang="ko-KR" dirty="0"/>
          </a:p>
          <a:p>
            <a:r>
              <a:rPr lang="ko-KR" altLang="en-US" dirty="0"/>
              <a:t>교수자와 학습자 모두의 카메라 및 오디오에 접근 가능하도록 </a:t>
            </a:r>
            <a:r>
              <a:rPr lang="en-US" altLang="ko-KR" dirty="0"/>
              <a:t>videoconferencing, </a:t>
            </a:r>
          </a:p>
          <a:p>
            <a:r>
              <a:rPr lang="en-US" altLang="ko-KR" dirty="0"/>
              <a:t>Chatting, </a:t>
            </a:r>
            <a:r>
              <a:rPr lang="ko-KR" altLang="en-US" dirty="0"/>
              <a:t>화면 공유 </a:t>
            </a:r>
            <a:r>
              <a:rPr lang="en-US" altLang="ko-KR" dirty="0"/>
              <a:t>(</a:t>
            </a:r>
            <a:r>
              <a:rPr lang="ko-KR" altLang="en-US" dirty="0"/>
              <a:t>교수자 꺼만</a:t>
            </a:r>
            <a:r>
              <a:rPr lang="en-US" altLang="ko-KR" dirty="0"/>
              <a:t>? </a:t>
            </a:r>
            <a:r>
              <a:rPr lang="ko-KR" altLang="en-US" dirty="0"/>
              <a:t>학습자 꺼도</a:t>
            </a:r>
            <a:r>
              <a:rPr lang="en-US" altLang="ko-KR" dirty="0"/>
              <a:t>?), </a:t>
            </a:r>
            <a:r>
              <a:rPr lang="ko-KR" altLang="en-US" dirty="0"/>
              <a:t>파일 공유</a:t>
            </a:r>
            <a:r>
              <a:rPr lang="en-US" altLang="ko-KR" dirty="0"/>
              <a:t>, </a:t>
            </a:r>
            <a:r>
              <a:rPr lang="ko-KR" altLang="en-US" dirty="0"/>
              <a:t>녹화</a:t>
            </a:r>
            <a:r>
              <a:rPr lang="en-US" altLang="ko-KR" dirty="0"/>
              <a:t>, Whiteboard, </a:t>
            </a:r>
            <a:r>
              <a:rPr lang="ko-KR" altLang="en-US" dirty="0"/>
              <a:t>주석</a:t>
            </a:r>
            <a:r>
              <a:rPr lang="en-US" altLang="ko-KR" dirty="0"/>
              <a:t>, Layout, Breakout</a:t>
            </a:r>
            <a:r>
              <a:rPr lang="ko-KR" altLang="en-US" dirty="0"/>
              <a:t> </a:t>
            </a:r>
            <a:r>
              <a:rPr lang="en-US" altLang="ko-KR" dirty="0"/>
              <a:t>Groups, </a:t>
            </a:r>
            <a:r>
              <a:rPr lang="ko-KR" altLang="en-US" dirty="0"/>
              <a:t>퀴즈</a:t>
            </a:r>
            <a:r>
              <a:rPr lang="en-US" altLang="ko-KR" dirty="0"/>
              <a:t> </a:t>
            </a:r>
            <a:r>
              <a:rPr lang="ko-KR" altLang="en-US" dirty="0"/>
              <a:t>및 투표</a:t>
            </a:r>
            <a:r>
              <a:rPr lang="en-US" altLang="ko-KR" dirty="0"/>
              <a:t>, “Raise hand”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이모티콘</a:t>
            </a:r>
            <a:r>
              <a:rPr lang="en-US" altLang="ko-KR" dirty="0"/>
              <a:t>, </a:t>
            </a:r>
            <a:r>
              <a:rPr lang="ko-KR" altLang="en-US" dirty="0"/>
              <a:t>독려 기능이 있어야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581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화상강의에서 공유된 학습자료를 수집하고 화상강의 끝나더라도 학습자들이 그 학습자료를에 접근할 수 있도록 하는 기능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3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발표의 목자는 다음과 같습니다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KIRD</a:t>
            </a:r>
            <a:r>
              <a:rPr lang="ko-KR" altLang="en-US" dirty="0"/>
              <a:t>가 어떤 기관인지 알아보고 </a:t>
            </a:r>
            <a:r>
              <a:rPr lang="en-US" altLang="ko-KR" dirty="0"/>
              <a:t>KIRD</a:t>
            </a:r>
            <a:r>
              <a:rPr lang="ko-KR" altLang="en-US" dirty="0"/>
              <a:t>가 화상강의 플랫폼을 통해 어떤 유형의 강의를 할 것 같은지 탐색하고 나서 화상강의 플랫폼은 실제적으로 어떻게 활용되는지 몇 게 사례를 살펴보겠습니다</a:t>
            </a:r>
            <a:r>
              <a:rPr lang="en-US" altLang="ko-KR" dirty="0"/>
              <a:t>. </a:t>
            </a:r>
            <a:r>
              <a:rPr lang="ko-KR" altLang="en-US" dirty="0"/>
              <a:t>그 후에 </a:t>
            </a:r>
            <a:r>
              <a:rPr lang="en-US" altLang="ko-KR" dirty="0"/>
              <a:t>KIRD</a:t>
            </a:r>
            <a:r>
              <a:rPr lang="ko-KR" altLang="en-US" dirty="0"/>
              <a:t>에 필요한 화상플랫폼과 사례들을 비교하고 마지막으로 </a:t>
            </a:r>
            <a:r>
              <a:rPr lang="en-US" altLang="ko-KR" dirty="0"/>
              <a:t>KIRD</a:t>
            </a:r>
            <a:r>
              <a:rPr lang="ko-KR" altLang="en-US" dirty="0"/>
              <a:t>위한 최소 범위의 화상강의 플랫폼은 무엇인지 어떤 기능을 가져야 되는지 말씀드리도록 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8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699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먼저 </a:t>
            </a:r>
            <a:r>
              <a:rPr lang="en-US" altLang="ko-KR" dirty="0"/>
              <a:t>KIRD, </a:t>
            </a:r>
            <a:r>
              <a:rPr lang="ko-KR" altLang="en-US" dirty="0"/>
              <a:t>국가과학기술인력원이 어떤 기관인지 알아볼까요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529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전반적으로 봤을 때 </a:t>
            </a:r>
            <a:r>
              <a:rPr lang="en-US" altLang="ko-KR" dirty="0"/>
              <a:t>KIRD</a:t>
            </a:r>
            <a:r>
              <a:rPr lang="ko-KR" altLang="en-US" dirty="0"/>
              <a:t>는 국내 과학기술인을 성장하기 위한 집학교육과 온라인 교육을 제공하는 기관입니다</a:t>
            </a:r>
            <a:r>
              <a:rPr lang="en-US" altLang="ko-KR" dirty="0"/>
              <a:t>. KIRD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국내에서 수많은 </a:t>
            </a:r>
            <a:r>
              <a:rPr lang="en-US" altLang="ko-KR" dirty="0"/>
              <a:t>KIRD </a:t>
            </a:r>
            <a:r>
              <a:rPr lang="ko-KR" altLang="en-US" dirty="0"/>
              <a:t>지사를 통해 역량기반의 인재육성 시스템을 통해 국내과학기술인을 키웁니다</a:t>
            </a:r>
            <a:r>
              <a:rPr lang="en-US" altLang="ko-KR" dirty="0"/>
              <a:t>.</a:t>
            </a:r>
            <a:r>
              <a:rPr lang="ko-KR" altLang="en-US" dirty="0"/>
              <a:t> 이 교육시스템은 역량모델</a:t>
            </a:r>
            <a:r>
              <a:rPr lang="en-US" altLang="ko-KR" dirty="0"/>
              <a:t>, </a:t>
            </a:r>
            <a:r>
              <a:rPr lang="ko-KR" altLang="en-US" dirty="0"/>
              <a:t>계층별</a:t>
            </a:r>
            <a:r>
              <a:rPr lang="en-US" altLang="ko-KR" dirty="0"/>
              <a:t>/</a:t>
            </a:r>
            <a:r>
              <a:rPr lang="ko-KR" altLang="en-US" dirty="0"/>
              <a:t>역량별 학습체계</a:t>
            </a:r>
            <a:r>
              <a:rPr lang="en-US" altLang="ko-KR" dirty="0"/>
              <a:t>, </a:t>
            </a:r>
            <a:r>
              <a:rPr lang="ko-KR" altLang="en-US" dirty="0"/>
              <a:t>교육콘텐츠</a:t>
            </a:r>
            <a:r>
              <a:rPr lang="en-US" altLang="ko-KR" dirty="0"/>
              <a:t>, </a:t>
            </a:r>
            <a:r>
              <a:rPr lang="ko-KR" altLang="en-US" dirty="0"/>
              <a:t>교육제도가 포함됩니다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053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KIRD</a:t>
            </a:r>
            <a:r>
              <a:rPr lang="ko-KR" altLang="en-US" dirty="0"/>
              <a:t>가 어떤 교육을 하고 있는지 구체적으로 알아보면 </a:t>
            </a:r>
            <a:r>
              <a:rPr lang="en-US" altLang="ko-KR" dirty="0"/>
              <a:t>3</a:t>
            </a:r>
            <a:r>
              <a:rPr lang="ko-KR" altLang="en-US" dirty="0"/>
              <a:t>가지 종류의 교육을 한다는 것을 알 수가 있습니다</a:t>
            </a:r>
            <a:r>
              <a:rPr lang="en-US" altLang="ko-KR" dirty="0"/>
              <a:t>. </a:t>
            </a:r>
            <a:r>
              <a:rPr lang="ko-KR" altLang="en-US" dirty="0"/>
              <a:t>첫째 집합교육은 이름때로 여러 사람이 모여서 하는 교육이고 기본교육</a:t>
            </a:r>
            <a:r>
              <a:rPr lang="en-US" altLang="ko-KR" dirty="0"/>
              <a:t>, </a:t>
            </a:r>
            <a:r>
              <a:rPr lang="ko-KR" altLang="en-US" dirty="0"/>
              <a:t>전문교육</a:t>
            </a:r>
            <a:r>
              <a:rPr lang="en-US" altLang="ko-KR" dirty="0"/>
              <a:t>, </a:t>
            </a:r>
            <a:r>
              <a:rPr lang="ko-KR" altLang="en-US" dirty="0"/>
              <a:t>특별교육으로 분류됩니다</a:t>
            </a:r>
            <a:r>
              <a:rPr lang="en-US" altLang="ko-KR" dirty="0"/>
              <a:t>. </a:t>
            </a:r>
            <a:r>
              <a:rPr lang="ko-KR" altLang="en-US" dirty="0"/>
              <a:t>전반적으로 </a:t>
            </a:r>
            <a:r>
              <a:rPr lang="en-US" altLang="ko-KR" dirty="0"/>
              <a:t>R&amp;D</a:t>
            </a:r>
            <a:r>
              <a:rPr lang="ko-KR" altLang="en-US" dirty="0"/>
              <a:t>에 관한 역량기반 </a:t>
            </a:r>
            <a:r>
              <a:rPr lang="en-US" altLang="ko-KR" dirty="0"/>
              <a:t>HR </a:t>
            </a:r>
            <a:r>
              <a:rPr lang="ko-KR" altLang="en-US" dirty="0"/>
              <a:t>교육을 출연</a:t>
            </a:r>
            <a:r>
              <a:rPr lang="en-US" altLang="ko-KR" dirty="0"/>
              <a:t>(</a:t>
            </a:r>
            <a:r>
              <a:rPr lang="ko-KR" altLang="en-US" dirty="0"/>
              <a:t>연</a:t>
            </a:r>
            <a:r>
              <a:rPr lang="en-US" altLang="ko-KR" dirty="0"/>
              <a:t>)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중소교육</a:t>
            </a:r>
            <a:r>
              <a:rPr lang="en-US" altLang="ko-KR" dirty="0"/>
              <a:t>, </a:t>
            </a:r>
            <a:r>
              <a:rPr lang="ko-KR" altLang="en-US" dirty="0"/>
              <a:t>대학교육 형태로 제공한다고 할 수 있을 것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1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두번째로 이러닝은 </a:t>
            </a:r>
            <a:r>
              <a:rPr lang="en-US" altLang="ko-KR" dirty="0"/>
              <a:t>“R&amp;D </a:t>
            </a:r>
            <a:r>
              <a:rPr lang="ko-KR" altLang="en-US" dirty="0"/>
              <a:t>전주기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“R&amp;D </a:t>
            </a:r>
            <a:r>
              <a:rPr lang="ko-KR" altLang="en-US" dirty="0"/>
              <a:t>필수</a:t>
            </a:r>
            <a:r>
              <a:rPr lang="en-US" altLang="ko-KR" dirty="0"/>
              <a:t>”</a:t>
            </a:r>
            <a:r>
              <a:rPr lang="ko-KR" altLang="en-US" dirty="0"/>
              <a:t>로 나눠집니다</a:t>
            </a:r>
            <a:r>
              <a:rPr lang="en-US" altLang="ko-KR" dirty="0"/>
              <a:t>. </a:t>
            </a:r>
            <a:r>
              <a:rPr lang="ko-KR" altLang="en-US" dirty="0"/>
              <a:t>마지막으로 블렌디드</a:t>
            </a:r>
            <a:r>
              <a:rPr lang="en-US" altLang="ko-KR" dirty="0"/>
              <a:t> </a:t>
            </a:r>
            <a:r>
              <a:rPr lang="ko-KR" altLang="en-US" dirty="0"/>
              <a:t>혹은 플립러닝 형태로도 교육을 한다고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2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출연</a:t>
            </a:r>
            <a:r>
              <a:rPr lang="en-US" altLang="ko-KR" b="1" dirty="0"/>
              <a:t>(</a:t>
            </a:r>
            <a:r>
              <a:rPr lang="ko-KR" altLang="en-US" b="1" dirty="0"/>
              <a:t>연</a:t>
            </a:r>
            <a:r>
              <a:rPr lang="en-US" altLang="ko-KR" b="1" dirty="0"/>
              <a:t>) </a:t>
            </a:r>
            <a:r>
              <a:rPr lang="ko-KR" altLang="en-US" b="1" dirty="0"/>
              <a:t>및 공공연구기관 교육</a:t>
            </a:r>
            <a:r>
              <a:rPr lang="ko-KR" altLang="en-US" dirty="0"/>
              <a:t>은 </a:t>
            </a:r>
            <a:r>
              <a:rPr lang="en-US" altLang="ko-KR" dirty="0"/>
              <a:t>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공공연구기관 재직자의 주요 경력 진환점에서 요구되는 기본 역량과 직부 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역량을 단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</a:t>
            </a:r>
            <a:r>
              <a:rPr lang="ko-KR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적으로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개발하는 교육입니다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916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전문기관 교육은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국가연구개발사업의 성과 제고 및 효율화를 위해 연구관리 전문기관 재직자의 역햘별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 역량을 제고하는 교육입니다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CF963C-72C4-476C-B90E-A9BEA4331A1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87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721B-A245-4AC6-80C1-C6689B677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74389-6DF9-4FA0-BC7D-855CE793B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CCD8E-753A-4682-A8D0-FA1F72DD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F66B-504A-464C-B1E2-92ACA651CF8D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DB9CD-45D1-46E7-AF89-64F4B741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6BF91-7515-4505-A19C-D24022CB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2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34A17-7087-4713-AD29-93DA2C36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96C0E-AB1E-4B5C-A713-7FA164650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FF69-6631-494F-B2E3-A45373A6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31EE-ABEC-4C01-86A5-932D62F1FD3F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AECF5-2E3F-4154-9286-167A2C11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8F95-0A23-4679-98E5-D5811CD1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79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92785-1D43-448E-BBB7-71821E502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FF25F-3A9C-43A5-A60C-EEC2120D4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42D39-4B25-4A48-93C4-00CA97399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2971-E930-46A1-947C-D9285D9D0D8D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1FEA9-8056-4A93-88B8-979FC9C8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70D9A-FF8C-454C-89B3-D7484792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03E5-A0BA-45B4-834D-EBE2B771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196E-B57C-4017-8CCD-578101AAC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0635F-ED5D-456C-A5FB-0B475527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D5F9-9198-4F01-9E21-5F8389DD45B0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CEE6F-2C0F-4F16-89C9-576E0204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5668-DAD0-450D-9AFC-F8FF0AA2E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7A32F1A-B731-4FAB-B495-80514BB209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22410" r="15720" b="25851"/>
          <a:stretch/>
        </p:blipFill>
        <p:spPr>
          <a:xfrm>
            <a:off x="105893" y="6417703"/>
            <a:ext cx="936694" cy="2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1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C996-4886-492D-9478-EB847F90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DD1BF-6C9B-4BF0-8B59-009E16DF4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131D0-B781-4460-A7CF-DFCE7516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8DF9C-B5FD-46B5-80A0-438AB8D690BD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3A60-9BDD-4688-87EB-C93D96C5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BD54-1B78-4D2E-85D4-63B4C600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549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9DFD-9A9A-45C7-AA7E-335C31D8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1AD0-9759-4A18-86CA-0A289476E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DB599-74A5-4BA3-8300-3431FCB0F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ED7A9-48B4-4ED7-98CD-B25B144A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E357-C35B-4197-B53F-59968DEA53DA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5F924-D32F-4145-A1F7-5F8A43C0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960F0-4798-4220-B579-5960728D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EA2D053-0C0B-4442-9F33-EBA0266D5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22410" r="15720" b="25851"/>
          <a:stretch/>
        </p:blipFill>
        <p:spPr>
          <a:xfrm>
            <a:off x="105893" y="6417703"/>
            <a:ext cx="936694" cy="2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6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454D-96A9-4EAB-A107-E35EA1FB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214E1-D8D9-4733-BE9B-A9A1FD803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8C85C-9BF7-4B2C-8428-78803CAD6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B8048-85AB-4C76-90E1-F9ED2E3CA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C9020-4006-4864-9628-37658A562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E5F02-FC04-4BAF-8D7D-8BA7940D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B149-5A15-4087-AA3C-710AFED5AC96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74ACE-FA9D-4149-AA18-61CD109E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310DA-3BB3-4DAA-A9F5-0D06C4A6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07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FD22-D096-43A7-AF28-2E93B68F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21EC79-C2A8-4088-B393-ABFD9701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52A4E-D7CA-4A5F-ABA9-EFCC0E5BC10E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934EB-A334-4A9B-847D-E3B46C52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DA72-0C33-4E48-96A6-4DD524CD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4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A1CB8-3A42-45C0-893A-02FB3BFA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5005-90C4-45F5-9B10-F8AA577B598F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D33D76-DCE1-4DE8-A0B3-D2FD915B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85A35-6413-4FBA-808B-3873D529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75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8E51-0ABA-4C5D-AB6C-5AD2A956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9EF6-8680-4114-A453-E69FFE099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833C8-FBC4-48F7-AD67-284CE7E71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08EE7-97E1-41BC-B90F-7D2D7462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20D1-DCA5-4EB1-BD64-CE3D31D89AAF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1D2BE-E021-4FDA-82CA-2FCF663E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E24F9-3320-40A7-A825-F3E40062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2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0948-7CF8-4010-97CB-BDAEDA9EB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07960-50F8-489E-BA2D-2E4E63A9E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61F78-3AEF-4CA4-A41E-05A18CDB3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385A4-D882-49B8-BAC4-6B4576508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FF2A5-8CA5-49A8-837E-FF3EA5BB4702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E5BFE-75D1-47C0-94AE-7624B2AD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71D96-F483-4061-88B7-BA4B9E84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84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BAA92-FC21-4ECE-9131-FC58D25D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74B98-83BF-44C1-A38B-1458F05A0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17DCA-7D77-43F9-9E30-AF5AB9CD7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3C5CD-2EAA-418F-B333-D3F408F36E7D}" type="datetime1">
              <a:rPr lang="ko-KR" altLang="en-US" smtClean="0"/>
              <a:t>2018-04-16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FAA00-6972-477C-B96C-D03BEAF0E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194DC-EDDC-4007-8705-208E008E8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A4F79-E120-449D-81A8-76C4B4CD9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nerva.kgi.edu/academics/small-seminar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k5iiXqh7T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ist.re.kr/" TargetMode="External"/><Relationship Id="rId13" Type="http://schemas.openxmlformats.org/officeDocument/2006/relationships/hyperlink" Target="http://www.kasi.re.kr/" TargetMode="External"/><Relationship Id="rId18" Type="http://schemas.openxmlformats.org/officeDocument/2006/relationships/hyperlink" Target="http://www.istk.re.kr/" TargetMode="External"/><Relationship Id="rId26" Type="http://schemas.openxmlformats.org/officeDocument/2006/relationships/hyperlink" Target="http://www.keri.re.kr/" TargetMode="External"/><Relationship Id="rId3" Type="http://schemas.openxmlformats.org/officeDocument/2006/relationships/image" Target="../media/image8.jpeg"/><Relationship Id="rId21" Type="http://schemas.openxmlformats.org/officeDocument/2006/relationships/hyperlink" Target="http://www.kims.re.kr/" TargetMode="External"/><Relationship Id="rId7" Type="http://schemas.openxmlformats.org/officeDocument/2006/relationships/hyperlink" Target="http://www.kopri.re.kr/" TargetMode="External"/><Relationship Id="rId12" Type="http://schemas.openxmlformats.org/officeDocument/2006/relationships/hyperlink" Target="http://www.kaeri.re.kr/" TargetMode="External"/><Relationship Id="rId17" Type="http://schemas.openxmlformats.org/officeDocument/2006/relationships/hyperlink" Target="http://www.kiost.ac/" TargetMode="External"/><Relationship Id="rId25" Type="http://schemas.openxmlformats.org/officeDocument/2006/relationships/hyperlink" Target="http://www.kfri.re.kr/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kari.re.kr/" TargetMode="External"/><Relationship Id="rId20" Type="http://schemas.openxmlformats.org/officeDocument/2006/relationships/hyperlink" Target="http://www.kitox.re.kr/" TargetMode="External"/><Relationship Id="rId29" Type="http://schemas.openxmlformats.org/officeDocument/2006/relationships/hyperlink" Target="http://www.krri.re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fri.re.kr/" TargetMode="External"/><Relationship Id="rId11" Type="http://schemas.openxmlformats.org/officeDocument/2006/relationships/hyperlink" Target="http://www.kribb.re.kr/" TargetMode="External"/><Relationship Id="rId24" Type="http://schemas.openxmlformats.org/officeDocument/2006/relationships/hyperlink" Target="http://www.kitech.re.kr/" TargetMode="External"/><Relationship Id="rId5" Type="http://schemas.openxmlformats.org/officeDocument/2006/relationships/hyperlink" Target="http://www.nims.re.kr/" TargetMode="External"/><Relationship Id="rId15" Type="http://schemas.openxmlformats.org/officeDocument/2006/relationships/hyperlink" Target="http://www.kiom.re.kr/" TargetMode="External"/><Relationship Id="rId23" Type="http://schemas.openxmlformats.org/officeDocument/2006/relationships/hyperlink" Target="http://www.kimm.re.kr/" TargetMode="External"/><Relationship Id="rId28" Type="http://schemas.openxmlformats.org/officeDocument/2006/relationships/hyperlink" Target="http://www.kigam.re.kr/" TargetMode="External"/><Relationship Id="rId10" Type="http://schemas.openxmlformats.org/officeDocument/2006/relationships/hyperlink" Target="http://www.kbsi.re.kr/" TargetMode="External"/><Relationship Id="rId19" Type="http://schemas.openxmlformats.org/officeDocument/2006/relationships/hyperlink" Target="http://wkimchi.re.kr/" TargetMode="External"/><Relationship Id="rId4" Type="http://schemas.openxmlformats.org/officeDocument/2006/relationships/hyperlink" Target="http://www.krcf.re.kr/" TargetMode="External"/><Relationship Id="rId9" Type="http://schemas.openxmlformats.org/officeDocument/2006/relationships/hyperlink" Target="http://www.kisti.re.kr/" TargetMode="External"/><Relationship Id="rId14" Type="http://schemas.openxmlformats.org/officeDocument/2006/relationships/hyperlink" Target="http://www.kriss.re.kr/" TargetMode="External"/><Relationship Id="rId22" Type="http://schemas.openxmlformats.org/officeDocument/2006/relationships/hyperlink" Target="http://www.kict.re.kr/" TargetMode="External"/><Relationship Id="rId27" Type="http://schemas.openxmlformats.org/officeDocument/2006/relationships/hyperlink" Target="http://www.etri.re.kr/" TargetMode="External"/><Relationship Id="rId30" Type="http://schemas.openxmlformats.org/officeDocument/2006/relationships/hyperlink" Target="http://www.krict.re.k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A627E-77B4-4EEE-95CD-76BE89C85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ko-KR" dirty="0"/>
              <a:t>WebRTC </a:t>
            </a:r>
            <a:r>
              <a:rPr lang="ko-KR" altLang="en-US" dirty="0"/>
              <a:t>기반 화상강의 플랫폼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개발을 위한 기능 도출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5028DF-E3F7-4DF6-8A35-F6745EF667A2}"/>
              </a:ext>
            </a:extLst>
          </p:cNvPr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797AD9-B1A9-4520-9B2F-5E01A3FDB28D}"/>
              </a:ext>
            </a:extLst>
          </p:cNvPr>
          <p:cNvSpPr/>
          <p:nvPr/>
        </p:nvSpPr>
        <p:spPr>
          <a:xfrm>
            <a:off x="0" y="6191250"/>
            <a:ext cx="12192000" cy="762000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8A078-3EF5-4A6A-9FFE-176E6632D16F}"/>
              </a:ext>
            </a:extLst>
          </p:cNvPr>
          <p:cNvSpPr txBox="1"/>
          <p:nvPr/>
        </p:nvSpPr>
        <p:spPr>
          <a:xfrm>
            <a:off x="11545669" y="63516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엠레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BB261-6982-4DE0-B3E6-0C05A3B670A3}"/>
              </a:ext>
            </a:extLst>
          </p:cNvPr>
          <p:cNvSpPr txBox="1"/>
          <p:nvPr/>
        </p:nvSpPr>
        <p:spPr>
          <a:xfrm>
            <a:off x="10891644" y="19633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2018.02.28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9E8E2-5E82-43BF-867F-EE209949EF00}"/>
              </a:ext>
            </a:extLst>
          </p:cNvPr>
          <p:cNvSpPr txBox="1"/>
          <p:nvPr/>
        </p:nvSpPr>
        <p:spPr>
          <a:xfrm>
            <a:off x="0" y="1963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전략사업팀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33087-578F-4E7F-AF44-9D8AE37F9DA6}"/>
              </a:ext>
            </a:extLst>
          </p:cNvPr>
          <p:cNvSpPr txBox="1"/>
          <p:nvPr/>
        </p:nvSpPr>
        <p:spPr>
          <a:xfrm>
            <a:off x="87062" y="635162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UBION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332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7E33-CEBE-4AEC-AF19-77DDB0B6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800" cy="1325563"/>
          </a:xfrm>
        </p:spPr>
        <p:txBody>
          <a:bodyPr/>
          <a:lstStyle/>
          <a:p>
            <a:r>
              <a:rPr lang="ko-KR" altLang="en-US"/>
              <a:t>기본교육 내용</a:t>
            </a:r>
            <a:endParaRPr lang="ko-KR" alt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F9C90B-B8CD-4198-AB18-5AA10C7AF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571408"/>
              </p:ext>
            </p:extLst>
          </p:nvPr>
        </p:nvGraphicFramePr>
        <p:xfrm>
          <a:off x="333829" y="1926811"/>
          <a:ext cx="4891314" cy="28690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54743">
                  <a:extLst>
                    <a:ext uri="{9D8B030D-6E8A-4147-A177-3AD203B41FA5}">
                      <a16:colId xmlns:a16="http://schemas.microsoft.com/office/drawing/2014/main" val="1265876014"/>
                    </a:ext>
                  </a:extLst>
                </a:gridCol>
                <a:gridCol w="4136571">
                  <a:extLst>
                    <a:ext uri="{9D8B030D-6E8A-4147-A177-3AD203B41FA5}">
                      <a16:colId xmlns:a16="http://schemas.microsoft.com/office/drawing/2014/main" val="3540836904"/>
                    </a:ext>
                  </a:extLst>
                </a:gridCol>
              </a:tblGrid>
              <a:tr h="7346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기본교육</a:t>
                      </a:r>
                      <a:endParaRPr lang="ko-KR" altLang="en-US" sz="2800" b="1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/>
                        <a:t>출연</a:t>
                      </a:r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연</a:t>
                      </a:r>
                      <a:r>
                        <a:rPr lang="en-US" altLang="ko-KR" sz="2000" b="0" dirty="0"/>
                        <a:t>) </a:t>
                      </a:r>
                      <a:r>
                        <a:rPr lang="ko-KR" altLang="en-US" sz="2000" b="0" dirty="0"/>
                        <a:t>및 공공연구기관</a:t>
                      </a:r>
                      <a:r>
                        <a:rPr lang="en-US" altLang="ko-KR" sz="2000" b="0" dirty="0"/>
                        <a:t> </a:t>
                      </a:r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530619"/>
                  </a:ext>
                </a:extLst>
              </a:tr>
              <a:tr h="769229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전문기관</a:t>
                      </a:r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831823"/>
                  </a:ext>
                </a:extLst>
              </a:tr>
              <a:tr h="68259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ym typeface="Wingdings" panose="05000000000000000000" pitchFamily="2" charset="2"/>
                        </a:rPr>
                        <a:t>3. </a:t>
                      </a:r>
                      <a:r>
                        <a:rPr lang="ko-KR" altLang="en-US" sz="2400" b="1" dirty="0">
                          <a:sym typeface="Wingdings" panose="05000000000000000000" pitchFamily="2" charset="2"/>
                        </a:rPr>
                        <a:t>중소기업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43707"/>
                  </a:ext>
                </a:extLst>
              </a:tr>
              <a:tr h="68259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국가</a:t>
                      </a:r>
                      <a:r>
                        <a:rPr lang="en-US" altLang="ko-KR" sz="2000" dirty="0">
                          <a:sym typeface="Wingdings" panose="05000000000000000000" pitchFamily="2" charset="2"/>
                        </a:rPr>
                        <a:t>R&amp;D</a:t>
                      </a:r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사업 참여대학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5038"/>
                  </a:ext>
                </a:extLst>
              </a:tr>
            </a:tbl>
          </a:graphicData>
        </a:graphic>
      </p:graphicFrame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64016BCC-BADB-47EE-B4D4-31D5E48EB8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5334001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C7C9A-F76B-4E97-8BE6-9C0FF11A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73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7E33-CEBE-4AEC-AF19-77DDB0B6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800" cy="1325563"/>
          </a:xfrm>
        </p:spPr>
        <p:txBody>
          <a:bodyPr/>
          <a:lstStyle/>
          <a:p>
            <a:r>
              <a:rPr lang="ko-KR" altLang="en-US"/>
              <a:t>기본교육 내용</a:t>
            </a:r>
            <a:endParaRPr lang="ko-KR" alt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F9C90B-B8CD-4198-AB18-5AA10C7AF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764872"/>
              </p:ext>
            </p:extLst>
          </p:nvPr>
        </p:nvGraphicFramePr>
        <p:xfrm>
          <a:off x="333829" y="1926811"/>
          <a:ext cx="4891314" cy="28690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54743">
                  <a:extLst>
                    <a:ext uri="{9D8B030D-6E8A-4147-A177-3AD203B41FA5}">
                      <a16:colId xmlns:a16="http://schemas.microsoft.com/office/drawing/2014/main" val="1265876014"/>
                    </a:ext>
                  </a:extLst>
                </a:gridCol>
                <a:gridCol w="4136571">
                  <a:extLst>
                    <a:ext uri="{9D8B030D-6E8A-4147-A177-3AD203B41FA5}">
                      <a16:colId xmlns:a16="http://schemas.microsoft.com/office/drawing/2014/main" val="3540836904"/>
                    </a:ext>
                  </a:extLst>
                </a:gridCol>
              </a:tblGrid>
              <a:tr h="7346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기본교육</a:t>
                      </a:r>
                      <a:endParaRPr lang="ko-KR" altLang="en-US" sz="2800" b="1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/>
                        <a:t>출연</a:t>
                      </a:r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연</a:t>
                      </a:r>
                      <a:r>
                        <a:rPr lang="en-US" altLang="ko-KR" sz="2000" b="0" dirty="0"/>
                        <a:t>) </a:t>
                      </a:r>
                      <a:r>
                        <a:rPr lang="ko-KR" altLang="en-US" sz="2000" b="0" dirty="0"/>
                        <a:t>및 공공연구기관</a:t>
                      </a:r>
                      <a:r>
                        <a:rPr lang="en-US" altLang="ko-KR" sz="2000" b="0" dirty="0"/>
                        <a:t> </a:t>
                      </a:r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530619"/>
                  </a:ext>
                </a:extLst>
              </a:tr>
              <a:tr h="769229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전문기관</a:t>
                      </a:r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831823"/>
                  </a:ext>
                </a:extLst>
              </a:tr>
              <a:tr h="68259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중소기업</a:t>
                      </a:r>
                      <a:endParaRPr lang="ko-KR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43707"/>
                  </a:ext>
                </a:extLst>
              </a:tr>
              <a:tr h="68259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ym typeface="Wingdings" panose="05000000000000000000" pitchFamily="2" charset="2"/>
                        </a:rPr>
                        <a:t>4. </a:t>
                      </a:r>
                      <a:r>
                        <a:rPr lang="ko-KR" altLang="en-US" sz="2400" b="1" dirty="0">
                          <a:sym typeface="Wingdings" panose="05000000000000000000" pitchFamily="2" charset="2"/>
                        </a:rPr>
                        <a:t>국가</a:t>
                      </a:r>
                      <a:r>
                        <a:rPr lang="en-US" altLang="ko-KR" sz="2400" b="1" dirty="0">
                          <a:sym typeface="Wingdings" panose="05000000000000000000" pitchFamily="2" charset="2"/>
                        </a:rPr>
                        <a:t>R&amp;D</a:t>
                      </a:r>
                      <a:r>
                        <a:rPr lang="ko-KR" altLang="en-US" sz="2400" b="1" dirty="0">
                          <a:sym typeface="Wingdings" panose="05000000000000000000" pitchFamily="2" charset="2"/>
                        </a:rPr>
                        <a:t>사업 참여대학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5038"/>
                  </a:ext>
                </a:extLst>
              </a:tr>
            </a:tbl>
          </a:graphicData>
        </a:graphic>
      </p:graphicFrame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1FAE9C5D-DD68-4110-9028-B8865F14A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2"/>
          <a:stretch/>
        </p:blipFill>
        <p:spPr>
          <a:xfrm>
            <a:off x="6039773" y="0"/>
            <a:ext cx="615222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F8A593-CA27-489B-9F02-A898A9A9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5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31BB-228C-4447-9042-D1834E98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교육의 대상자는 누구인가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CC439A-C4DF-4311-B6A2-170044049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09932"/>
              </p:ext>
            </p:extLst>
          </p:nvPr>
        </p:nvGraphicFramePr>
        <p:xfrm>
          <a:off x="838200" y="1690688"/>
          <a:ext cx="10532198" cy="4693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5236">
                  <a:extLst>
                    <a:ext uri="{9D8B030D-6E8A-4147-A177-3AD203B41FA5}">
                      <a16:colId xmlns:a16="http://schemas.microsoft.com/office/drawing/2014/main" val="2100061239"/>
                    </a:ext>
                  </a:extLst>
                </a:gridCol>
                <a:gridCol w="5223849">
                  <a:extLst>
                    <a:ext uri="{9D8B030D-6E8A-4147-A177-3AD203B41FA5}">
                      <a16:colId xmlns:a16="http://schemas.microsoft.com/office/drawing/2014/main" val="1591718023"/>
                    </a:ext>
                  </a:extLst>
                </a:gridCol>
                <a:gridCol w="4083113">
                  <a:extLst>
                    <a:ext uri="{9D8B030D-6E8A-4147-A177-3AD203B41FA5}">
                      <a16:colId xmlns:a16="http://schemas.microsoft.com/office/drawing/2014/main" val="1010150402"/>
                    </a:ext>
                  </a:extLst>
                </a:gridCol>
              </a:tblGrid>
              <a:tr h="1892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교육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대상자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8618"/>
                  </a:ext>
                </a:extLst>
              </a:tr>
              <a:tr h="488816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기본교육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국가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핵심 주체로 성장하기 위한 직위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직급별 역량강화 교육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최고경영자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기관경영진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보직자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재직자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직급별 연구직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행정식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 err="1"/>
                        <a:t>선급자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책임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선임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신임자</a:t>
                      </a:r>
                      <a:endParaRPr lang="en-US" altLang="ko-KR" sz="14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dirty="0"/>
                        <a:t>은퇴예정자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44754"/>
                  </a:ext>
                </a:extLst>
              </a:tr>
              <a:tr h="26806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국가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컨트롤 타워로서의 역할 수행을 위한 핵심 역량강화 교육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국가 </a:t>
                      </a:r>
                      <a:r>
                        <a:rPr lang="en-US" altLang="ko-KR" sz="1400" dirty="0"/>
                        <a:t>R&amp;D </a:t>
                      </a:r>
                      <a:r>
                        <a:rPr lang="ko-KR" altLang="en-US" sz="1400" dirty="0"/>
                        <a:t>관리기관 보직자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실무자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신임자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248677"/>
                  </a:ext>
                </a:extLst>
              </a:tr>
              <a:tr h="26806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중소기업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활성화를 위한 역할별 역량강화 교육</a:t>
                      </a:r>
                      <a:endParaRPr lang="en-US" altLang="ko-KR" sz="1400" b="0" dirty="0"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중소기업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CEO, R&amp;D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실무자</a:t>
                      </a:r>
                      <a:endParaRPr lang="en-US" altLang="ko-KR" sz="1400" dirty="0">
                        <a:sym typeface="Wingdings" panose="05000000000000000000" pitchFamily="2" charset="2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지원 코디네이터 보직자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실무자</a:t>
                      </a:r>
                      <a:endParaRPr lang="ko-KR" altLang="en-US" sz="1400" b="0" dirty="0"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281416"/>
                  </a:ext>
                </a:extLst>
              </a:tr>
              <a:tr h="16102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대학의 국가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사업 수행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관리 역량강화 교육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400" dirty="0"/>
                        <a:t>연구책임자   </a:t>
                      </a:r>
                      <a:r>
                        <a:rPr lang="en-US" altLang="ko-KR" sz="1400" dirty="0"/>
                        <a:t>/  </a:t>
                      </a:r>
                      <a:r>
                        <a:rPr lang="ko-KR" altLang="en-US" sz="1400" dirty="0"/>
                        <a:t>이공계 대학원생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6600"/>
                  </a:ext>
                </a:extLst>
              </a:tr>
              <a:tr h="26806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전문교육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연구수행 전문성 강화를 위한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전주기 실행 역량강화 교육</a:t>
                      </a:r>
                      <a:endParaRPr lang="en-US" altLang="ko-KR" sz="1400" b="0" dirty="0"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국가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전주기 마스터</a:t>
                      </a:r>
                      <a:endParaRPr lang="en-US" altLang="ko-KR" sz="1400" dirty="0">
                        <a:sym typeface="Wingdings" panose="05000000000000000000" pitchFamily="2" charset="2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연구기획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관리 전문가</a:t>
                      </a:r>
                      <a:endParaRPr lang="ko-KR" altLang="en-US" sz="1400" b="0" dirty="0"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43560"/>
                  </a:ext>
                </a:extLst>
              </a:tr>
              <a:tr h="26806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올바른 연구 문화 조성을 위한 과학기술인 필수 역량 강화 교육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>
                          <a:effectLst/>
                        </a:rPr>
                        <a:t>연구원</a:t>
                      </a:r>
                      <a:r>
                        <a:rPr lang="en-US" altLang="ko-KR" sz="1400" kern="1200" dirty="0">
                          <a:effectLst/>
                        </a:rPr>
                        <a:t>/</a:t>
                      </a:r>
                      <a:r>
                        <a:rPr lang="ko-KR" altLang="ko-KR" sz="1400" kern="1200" dirty="0">
                          <a:effectLst/>
                        </a:rPr>
                        <a:t>실무자 </a:t>
                      </a:r>
                      <a:endParaRPr lang="ko-KR" altLang="ko-KR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92446"/>
                  </a:ext>
                </a:extLst>
              </a:tr>
              <a:tr h="16102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첨단 기술 학습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실용화에 기여하는 전문 기술 교육 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868612"/>
                  </a:ext>
                </a:extLst>
              </a:tr>
              <a:tr h="16102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특별교육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정부 정책 및 시대적 요구에 부합하는 역량강화 교육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918667"/>
                  </a:ext>
                </a:extLst>
              </a:tr>
              <a:tr h="16102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국내외 과학기술인 대상 글로벌 역량강화 교육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24556"/>
                  </a:ext>
                </a:extLst>
              </a:tr>
              <a:tr h="16102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국가과학기술 특별대상 중심의 맞춤형 역량강화 교유</a:t>
                      </a:r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연구행정 마스터   </a:t>
                      </a:r>
                      <a:r>
                        <a:rPr lang="en-US" altLang="ko-KR" sz="1400" dirty="0"/>
                        <a:t>/   </a:t>
                      </a:r>
                      <a:r>
                        <a:rPr lang="ko-KR" altLang="en-US" sz="1400" dirty="0"/>
                        <a:t>감사 전문가   </a:t>
                      </a:r>
                      <a:r>
                        <a:rPr lang="en-US" altLang="ko-KR" sz="1400" dirty="0"/>
                        <a:t>/ HR </a:t>
                      </a:r>
                      <a:r>
                        <a:rPr lang="ko-KR" altLang="en-US" sz="1400" dirty="0"/>
                        <a:t>전문가</a:t>
                      </a:r>
                      <a:endParaRPr lang="ko-KR" altLang="en-US" sz="1400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5026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292F5D-7688-4858-88CE-AA8EDC1A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2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23C2C-1D28-4377-B04B-601B0762B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53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교육 대상자는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국가 </a:t>
            </a:r>
            <a:r>
              <a:rPr lang="en-US" altLang="ko-KR" sz="2400" dirty="0"/>
              <a:t>R&amp;D</a:t>
            </a:r>
            <a:r>
              <a:rPr lang="ko-KR" altLang="en-US" sz="2400" dirty="0"/>
              <a:t>의</a:t>
            </a:r>
            <a:endParaRPr lang="en-US" altLang="ko-KR" sz="2400" dirty="0"/>
          </a:p>
          <a:p>
            <a:r>
              <a:rPr lang="ko-KR" altLang="en-US" sz="2400" dirty="0"/>
              <a:t>신임자</a:t>
            </a:r>
            <a:endParaRPr lang="en-US" altLang="ko-KR" sz="2400" dirty="0"/>
          </a:p>
          <a:p>
            <a:r>
              <a:rPr lang="ko-KR" altLang="en-US" sz="2400" dirty="0"/>
              <a:t>원급</a:t>
            </a:r>
            <a:endParaRPr lang="en-US" altLang="ko-KR" sz="2400" dirty="0"/>
          </a:p>
          <a:p>
            <a:r>
              <a:rPr lang="ko-KR" altLang="en-US" sz="2400" dirty="0"/>
              <a:t>선임급</a:t>
            </a:r>
            <a:endParaRPr lang="en-US" altLang="ko-KR" sz="2400" dirty="0"/>
          </a:p>
          <a:p>
            <a:r>
              <a:rPr lang="ko-KR" altLang="en-US" sz="2400" dirty="0"/>
              <a:t>책임급</a:t>
            </a:r>
            <a:endParaRPr lang="en-US" altLang="ko-KR" sz="2400" dirty="0"/>
          </a:p>
          <a:p>
            <a:r>
              <a:rPr lang="ko-KR" altLang="en-US" sz="2400" dirty="0"/>
              <a:t>보직자</a:t>
            </a:r>
            <a:endParaRPr lang="en-US" altLang="ko-KR" sz="2400" dirty="0"/>
          </a:p>
          <a:p>
            <a:r>
              <a:rPr lang="ko-KR" altLang="en-US" sz="2400" dirty="0"/>
              <a:t>은퇴예정자</a:t>
            </a:r>
            <a:endParaRPr lang="en-US" altLang="ko-KR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1A0F2-9998-4E53-B8C7-F5EC4D05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교육의 대상자는 누구인가</a:t>
            </a:r>
            <a:r>
              <a:rPr lang="en-US" altLang="ko-KR" dirty="0"/>
              <a:t>?: </a:t>
            </a:r>
            <a:r>
              <a:rPr lang="ko-KR" altLang="en-US" dirty="0"/>
              <a:t>요약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193E19-C814-4B05-8449-2A37AD906C32}"/>
              </a:ext>
            </a:extLst>
          </p:cNvPr>
          <p:cNvSpPr txBox="1">
            <a:spLocks/>
          </p:cNvSpPr>
          <p:nvPr/>
        </p:nvSpPr>
        <p:spPr>
          <a:xfrm>
            <a:off x="5102596" y="2295769"/>
            <a:ext cx="66125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기타</a:t>
            </a:r>
            <a:r>
              <a:rPr lang="en-US" altLang="ko-KR" sz="2400" dirty="0"/>
              <a:t>:</a:t>
            </a:r>
          </a:p>
          <a:p>
            <a:r>
              <a:rPr lang="ko-KR" altLang="en-US" sz="2400" dirty="0"/>
              <a:t>중소기업 </a:t>
            </a:r>
            <a:r>
              <a:rPr lang="en-US" altLang="ko-KR" sz="2400" dirty="0"/>
              <a:t>CEO</a:t>
            </a:r>
          </a:p>
          <a:p>
            <a:r>
              <a:rPr lang="ko-KR" altLang="en-US" sz="2400" dirty="0"/>
              <a:t>중소기업 </a:t>
            </a:r>
            <a:r>
              <a:rPr lang="en-US" altLang="ko-KR" sz="2400" dirty="0"/>
              <a:t>R&amp;D </a:t>
            </a:r>
            <a:r>
              <a:rPr lang="ko-KR" altLang="en-US" sz="2400" dirty="0"/>
              <a:t>실무자 </a:t>
            </a:r>
            <a:endParaRPr lang="en-US" altLang="ko-KR" sz="2400" dirty="0"/>
          </a:p>
          <a:p>
            <a:r>
              <a:rPr lang="ko-KR" altLang="en-US" sz="2400" dirty="0"/>
              <a:t>중소기업 </a:t>
            </a:r>
            <a:r>
              <a:rPr lang="en-US" altLang="ko-KR" sz="2400" dirty="0"/>
              <a:t>R&amp;D </a:t>
            </a:r>
            <a:r>
              <a:rPr lang="ko-KR" altLang="en-US" sz="2400" dirty="0">
                <a:sym typeface="Wingdings" panose="05000000000000000000" pitchFamily="2" charset="2"/>
              </a:rPr>
              <a:t>지원 코디네이터 보자</a:t>
            </a:r>
            <a:r>
              <a:rPr lang="en-US" altLang="ko-KR" sz="2400" dirty="0">
                <a:sym typeface="Wingdings" panose="05000000000000000000" pitchFamily="2" charset="2"/>
              </a:rPr>
              <a:t>/</a:t>
            </a:r>
            <a:r>
              <a:rPr lang="ko-KR" altLang="en-US" sz="2400" dirty="0">
                <a:sym typeface="Wingdings" panose="05000000000000000000" pitchFamily="2" charset="2"/>
              </a:rPr>
              <a:t>실무자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r>
              <a:rPr lang="ko-KR" altLang="en-US" sz="2400" dirty="0"/>
              <a:t>연구책임자</a:t>
            </a:r>
            <a:endParaRPr lang="en-US" altLang="ko-KR" sz="2400" dirty="0"/>
          </a:p>
          <a:p>
            <a:r>
              <a:rPr lang="ko-KR" altLang="en-US" sz="2400" dirty="0"/>
              <a:t>대학원생</a:t>
            </a:r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  <a:p>
            <a:endParaRPr lang="en-US" altLang="ko-K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1F260-6ECD-4A1E-97D4-E54E7F74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7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F128-E487-4D46-A527-D6CDE145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어떻게 교육을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E627A-B30D-467A-AE51-84C15D691A69}"/>
              </a:ext>
            </a:extLst>
          </p:cNvPr>
          <p:cNvSpPr/>
          <p:nvPr/>
        </p:nvSpPr>
        <p:spPr>
          <a:xfrm>
            <a:off x="1854200" y="1840367"/>
            <a:ext cx="1576615" cy="51140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집합교육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BA3ED-D87E-4310-8290-BE7C74001183}"/>
              </a:ext>
            </a:extLst>
          </p:cNvPr>
          <p:cNvSpPr/>
          <p:nvPr/>
        </p:nvSpPr>
        <p:spPr>
          <a:xfrm>
            <a:off x="8635999" y="1840366"/>
            <a:ext cx="1576615" cy="51140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이러닝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C01E50-B53A-4D1B-B080-41F37A0A2680}"/>
              </a:ext>
            </a:extLst>
          </p:cNvPr>
          <p:cNvSpPr/>
          <p:nvPr/>
        </p:nvSpPr>
        <p:spPr>
          <a:xfrm>
            <a:off x="1646464" y="3243493"/>
            <a:ext cx="1992086" cy="1325563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오프라인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교육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F4662-5B8B-4FFA-974D-28BFD2D96FF9}"/>
              </a:ext>
            </a:extLst>
          </p:cNvPr>
          <p:cNvSpPr/>
          <p:nvPr/>
        </p:nvSpPr>
        <p:spPr>
          <a:xfrm>
            <a:off x="8428264" y="3243493"/>
            <a:ext cx="1992086" cy="1325563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온라인 </a:t>
            </a:r>
            <a:r>
              <a:rPr lang="en-US" altLang="ko-KR" sz="2400" dirty="0">
                <a:solidFill>
                  <a:schemeClr val="tx1"/>
                </a:solidFill>
              </a:rPr>
              <a:t/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ko-KR" altLang="en-US" sz="2400" dirty="0">
                <a:solidFill>
                  <a:schemeClr val="tx1"/>
                </a:solidFill>
              </a:rPr>
              <a:t>교육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FCCB8-B25C-4B12-8CF6-53F4DD40BCF1}"/>
              </a:ext>
            </a:extLst>
          </p:cNvPr>
          <p:cNvSpPr/>
          <p:nvPr/>
        </p:nvSpPr>
        <p:spPr>
          <a:xfrm>
            <a:off x="5037364" y="1840367"/>
            <a:ext cx="1992086" cy="51140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Flipped/Blended</a:t>
            </a:r>
            <a:endParaRPr lang="ko-KR" alt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AD28E-962B-4E14-9B6A-E450CF11C29C}"/>
              </a:ext>
            </a:extLst>
          </p:cNvPr>
          <p:cNvSpPr/>
          <p:nvPr/>
        </p:nvSpPr>
        <p:spPr>
          <a:xfrm>
            <a:off x="5037364" y="3243493"/>
            <a:ext cx="1992086" cy="1325563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오프라인 </a:t>
            </a:r>
            <a:r>
              <a:rPr lang="en-US" altLang="ko-KR" sz="2400" dirty="0">
                <a:solidFill>
                  <a:schemeClr val="tx1"/>
                </a:solidFill>
              </a:rPr>
              <a:t>+ </a:t>
            </a:r>
            <a:r>
              <a:rPr lang="ko-KR" altLang="en-US" sz="2400" dirty="0">
                <a:solidFill>
                  <a:schemeClr val="tx1"/>
                </a:solidFill>
              </a:rPr>
              <a:t>온라인 교육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0DA6E3-F7E9-410D-98AD-AAE3CCB9EB0F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2642507" y="2351768"/>
            <a:ext cx="1" cy="89172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BDD97-0DC6-435A-A274-C892B81AE9F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033407" y="2351768"/>
            <a:ext cx="0" cy="89172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24F42F-E109-4FB1-963A-B2EFD668FC9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9424307" y="2351767"/>
            <a:ext cx="0" cy="89172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D5F1C7-0BB7-44CE-82E9-AEE34D28317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642507" y="4569056"/>
            <a:ext cx="2" cy="83025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4BBE10-0ED6-403D-855F-49FC702AFE1F}"/>
              </a:ext>
            </a:extLst>
          </p:cNvPr>
          <p:cNvCxnSpPr>
            <a:cxnSpLocks/>
            <a:stCxn id="10" idx="2"/>
            <a:endCxn id="49" idx="0"/>
          </p:cNvCxnSpPr>
          <p:nvPr/>
        </p:nvCxnSpPr>
        <p:spPr>
          <a:xfrm>
            <a:off x="6033407" y="4569056"/>
            <a:ext cx="3" cy="68716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19FC19-C937-4FD6-ABB3-F301D91F0EC7}"/>
              </a:ext>
            </a:extLst>
          </p:cNvPr>
          <p:cNvCxnSpPr>
            <a:cxnSpLocks/>
            <a:stCxn id="8" idx="2"/>
            <a:endCxn id="48" idx="0"/>
          </p:cNvCxnSpPr>
          <p:nvPr/>
        </p:nvCxnSpPr>
        <p:spPr>
          <a:xfrm>
            <a:off x="9424307" y="4569056"/>
            <a:ext cx="0" cy="68716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CB4F6-48BA-475C-91DC-4351EA0E1B61}"/>
              </a:ext>
            </a:extLst>
          </p:cNvPr>
          <p:cNvSpPr/>
          <p:nvPr/>
        </p:nvSpPr>
        <p:spPr>
          <a:xfrm>
            <a:off x="1304931" y="5256217"/>
            <a:ext cx="2675160" cy="101600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어떤 물리적인 장소에서 만나고 학습이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이루어짐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936E3E-64D3-419A-9EBD-310E92D4713A}"/>
              </a:ext>
            </a:extLst>
          </p:cNvPr>
          <p:cNvSpPr/>
          <p:nvPr/>
        </p:nvSpPr>
        <p:spPr>
          <a:xfrm>
            <a:off x="8086727" y="5256217"/>
            <a:ext cx="2675160" cy="101600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온라인 플랫폼을 통해만 학습이 이루어짐 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096D3F-4FD4-421B-BD89-B5C9C8856B7A}"/>
              </a:ext>
            </a:extLst>
          </p:cNvPr>
          <p:cNvSpPr/>
          <p:nvPr/>
        </p:nvSpPr>
        <p:spPr>
          <a:xfrm>
            <a:off x="4695830" y="5256217"/>
            <a:ext cx="2675160" cy="101600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온라인 플랫폼과 물리적 장소에서 학습이 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이루어짐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4D7CBB-ECDC-4BB9-8C71-72ECDFDD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3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in a room&#10;&#10;Description generated with very high confidence">
            <a:extLst>
              <a:ext uri="{FF2B5EF4-FFF2-40B4-BE49-F238E27FC236}">
                <a16:creationId xmlns:a16="http://schemas.microsoft.com/office/drawing/2014/main" id="{314147A8-AB65-42A6-A744-06329A5D8E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DBE387-2141-4828-9AFC-A6B00BCD1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24B6A9-7313-4CB4-990C-2D30ACD4249F}"/>
              </a:ext>
            </a:extLst>
          </p:cNvPr>
          <p:cNvSpPr/>
          <p:nvPr/>
        </p:nvSpPr>
        <p:spPr>
          <a:xfrm>
            <a:off x="-6350" y="0"/>
            <a:ext cx="12192000" cy="6904491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B5F5C-DFC5-42DD-9953-FE0D36F4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2. KIRD </a:t>
            </a:r>
            <a:r>
              <a:rPr lang="ko-KR" altLang="en-US" dirty="0">
                <a:solidFill>
                  <a:schemeClr val="bg1"/>
                </a:solidFill>
              </a:rPr>
              <a:t>기대하는 화상강의의 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종류는 무엇인가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AF3BF-BDE0-4ED0-AFC0-E846CE3E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altLang="ko-KR" i="1" dirty="0"/>
              <a:t>1</a:t>
            </a:r>
            <a:r>
              <a:rPr lang="ko-KR" altLang="en-US" i="1" dirty="0"/>
              <a:t>대</a:t>
            </a:r>
            <a:r>
              <a:rPr lang="en-US" altLang="ko-KR" i="1" dirty="0"/>
              <a:t>1, </a:t>
            </a:r>
            <a:r>
              <a:rPr lang="ko-KR" altLang="en-US" i="1" dirty="0"/>
              <a:t>강의식</a:t>
            </a:r>
            <a:r>
              <a:rPr lang="en-US" altLang="ko-KR" i="1" dirty="0"/>
              <a:t>, </a:t>
            </a:r>
            <a:r>
              <a:rPr lang="ko-KR" altLang="en-US" i="1" dirty="0"/>
              <a:t>토론식</a:t>
            </a:r>
            <a:r>
              <a:rPr lang="en-US" altLang="ko-KR" i="1" dirty="0"/>
              <a:t>, </a:t>
            </a:r>
            <a:r>
              <a:rPr lang="ko-KR" altLang="en-US" i="1" dirty="0"/>
              <a:t>프로젝트기반식 등</a:t>
            </a:r>
          </a:p>
        </p:txBody>
      </p:sp>
    </p:spTree>
    <p:extLst>
      <p:ext uri="{BB962C8B-B14F-4D97-AF65-F5344CB8AC3E}">
        <p14:creationId xmlns:p14="http://schemas.microsoft.com/office/powerpoint/2010/main" val="1852111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A983-663B-4C48-B5EC-5C7EAE0B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가능한 화상강의 종류들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FF86-FF63-4698-8A19-1F15E5B36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강의식 강의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토론식 강의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프로젝트 기반 강의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ADF51-7361-41ED-8F03-DEBF69A6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199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1389-FB8E-48F1-9C7C-71C6BA83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전통적 강의</a:t>
            </a:r>
            <a:r>
              <a:rPr lang="en-US" altLang="ko-KR" sz="2400" dirty="0">
                <a:solidFill>
                  <a:prstClr val="black"/>
                </a:solidFill>
              </a:rPr>
              <a:t> (</a:t>
            </a:r>
            <a:r>
              <a:rPr lang="ko-KR" altLang="en-US" sz="2400" dirty="0">
                <a:solidFill>
                  <a:prstClr val="black"/>
                </a:solidFill>
              </a:rPr>
              <a:t>강의식 강의</a:t>
            </a:r>
            <a:r>
              <a:rPr lang="en-US" altLang="ko-KR" sz="2400" dirty="0">
                <a:solidFill>
                  <a:prstClr val="black"/>
                </a:solidFill>
              </a:rPr>
              <a:t>) (Presentation Mode)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8943-979A-469C-9D51-8031BB2E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LcPeriod"/>
            </a:pPr>
            <a:r>
              <a:rPr lang="ko-KR" altLang="en-US" sz="2400" dirty="0"/>
              <a:t>교육진행 방식</a:t>
            </a:r>
            <a:r>
              <a:rPr lang="en-US" altLang="ko-K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교수자가 강의하고 학생들은 거의 듣기만 하는 강의임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교수자가 자신의 화면을 공유하고 </a:t>
            </a:r>
            <a:r>
              <a:rPr lang="en-US" altLang="ko-KR" sz="2000" dirty="0"/>
              <a:t>ppt, pdf </a:t>
            </a:r>
            <a:r>
              <a:rPr lang="ko-KR" altLang="en-US" sz="2000" dirty="0"/>
              <a:t>파일로 강의를 진행함</a:t>
            </a:r>
            <a:r>
              <a:rPr lang="en-US" altLang="ko-KR" sz="20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학습자들은 교수자의 얼굴도 볼 수 있음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교수자가 강의를 하다가 학습자들은 질문 할 수 있음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교수자가 가끔이라도 학생들한테 질문할 수도 있고 어떤 주제에 대한 학생들의 의견을 알기 위해 투표할 수도 있음    </a:t>
            </a:r>
            <a:endParaRPr lang="en-US" altLang="ko-K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FB7A7-2A41-4E3F-96E8-1AA30A67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45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F6CED4-E3B2-4097-8C98-289F48AE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전통적 강의</a:t>
            </a:r>
            <a:r>
              <a:rPr lang="en-US" altLang="ko-KR" sz="2400" dirty="0">
                <a:solidFill>
                  <a:prstClr val="black"/>
                </a:solidFill>
              </a:rPr>
              <a:t> (</a:t>
            </a:r>
            <a:r>
              <a:rPr lang="ko-KR" altLang="en-US" sz="2400" dirty="0">
                <a:solidFill>
                  <a:prstClr val="black"/>
                </a:solidFill>
              </a:rPr>
              <a:t>강의식 강의</a:t>
            </a:r>
            <a:r>
              <a:rPr lang="en-US" altLang="ko-KR" sz="2400" dirty="0">
                <a:solidFill>
                  <a:prstClr val="black"/>
                </a:solidFill>
              </a:rPr>
              <a:t>) (Presentation Mode)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7E5F1-D4BF-43D2-BC91-969B2E2BE510}"/>
              </a:ext>
            </a:extLst>
          </p:cNvPr>
          <p:cNvSpPr/>
          <p:nvPr/>
        </p:nvSpPr>
        <p:spPr>
          <a:xfrm>
            <a:off x="838200" y="1690688"/>
            <a:ext cx="9080625" cy="47282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454FA-CBAC-4011-B096-473953D0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85" y="1927226"/>
            <a:ext cx="8696315" cy="42348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A526E6-AEF2-4FC2-A8B8-93EF5D571DA2}"/>
              </a:ext>
            </a:extLst>
          </p:cNvPr>
          <p:cNvSpPr/>
          <p:nvPr/>
        </p:nvSpPr>
        <p:spPr>
          <a:xfrm>
            <a:off x="2553832" y="3642865"/>
            <a:ext cx="2909934" cy="823865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 </a:t>
            </a:r>
            <a:r>
              <a:rPr lang="en-US" altLang="ko-KR" dirty="0"/>
              <a:t>Presentation </a:t>
            </a:r>
            <a:r>
              <a:rPr lang="ko-KR" altLang="en-US" dirty="0"/>
              <a:t>위치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2B5AA0-2A4C-4AA8-AFBC-560875BB4FAF}"/>
              </a:ext>
            </a:extLst>
          </p:cNvPr>
          <p:cNvSpPr/>
          <p:nvPr/>
        </p:nvSpPr>
        <p:spPr>
          <a:xfrm>
            <a:off x="7414788" y="3016251"/>
            <a:ext cx="1638678" cy="412749"/>
          </a:xfrm>
          <a:prstGeom prst="rect">
            <a:avLst/>
          </a:prstGeom>
          <a:solidFill>
            <a:schemeClr val="tx2">
              <a:lumMod val="75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Chatting </a:t>
            </a:r>
            <a:r>
              <a:rPr lang="ko-KR" altLang="en-US" dirty="0"/>
              <a:t>위치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79115-13F6-4285-88CC-96E0C66EA150}"/>
              </a:ext>
            </a:extLst>
          </p:cNvPr>
          <p:cNvSpPr/>
          <p:nvPr/>
        </p:nvSpPr>
        <p:spPr>
          <a:xfrm>
            <a:off x="7265216" y="4826990"/>
            <a:ext cx="1937821" cy="412749"/>
          </a:xfrm>
          <a:prstGeom prst="rect">
            <a:avLst/>
          </a:prstGeom>
          <a:solidFill>
            <a:srgbClr val="000000">
              <a:alpha val="56000"/>
            </a:srgb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카메라 위치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E7D73A-FF7E-4822-9F31-79A9BE5FD4E1}"/>
              </a:ext>
            </a:extLst>
          </p:cNvPr>
          <p:cNvSpPr/>
          <p:nvPr/>
        </p:nvSpPr>
        <p:spPr>
          <a:xfrm>
            <a:off x="4125150" y="6378427"/>
            <a:ext cx="2506724" cy="2288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66D4D8-1F10-4904-AD21-021CD3EB3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47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D893F-4FD2-4FFF-8668-0C364B95A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LcPeriod" startAt="2"/>
            </a:pPr>
            <a:r>
              <a:rPr lang="ko-KR" altLang="en-US" sz="2000" dirty="0"/>
              <a:t>필요한 기능</a:t>
            </a:r>
            <a:endParaRPr lang="en-US" altLang="ko-KR" sz="2000" dirty="0"/>
          </a:p>
          <a:p>
            <a:pPr lvl="1"/>
            <a:r>
              <a:rPr lang="en-US" altLang="ko-KR" sz="1800" dirty="0"/>
              <a:t>Video Conference (</a:t>
            </a:r>
            <a:r>
              <a:rPr lang="ko-KR" altLang="en-US" sz="1800" b="1" dirty="0"/>
              <a:t>학습자들이 교수자의 얼굴을 볼 수 있도록</a:t>
            </a:r>
            <a:r>
              <a:rPr lang="en-US" altLang="ko-KR" sz="1800" dirty="0"/>
              <a:t>) </a:t>
            </a:r>
            <a:br>
              <a:rPr lang="en-US" altLang="ko-KR" sz="1800" dirty="0"/>
            </a:b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교수자가 학습자들의 얼굴을 볼 필요가 없음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  <a:endParaRPr lang="en-US" altLang="ko-KR" sz="1800" dirty="0"/>
          </a:p>
          <a:p>
            <a:pPr lvl="1"/>
            <a:r>
              <a:rPr lang="en-US" altLang="ko-KR" sz="1800" dirty="0"/>
              <a:t>Audio</a:t>
            </a:r>
          </a:p>
          <a:p>
            <a:pPr lvl="1"/>
            <a:r>
              <a:rPr lang="en-US" altLang="ko-KR" sz="1800" dirty="0"/>
              <a:t>Screen</a:t>
            </a:r>
            <a:r>
              <a:rPr lang="ko-KR" altLang="en-US" sz="1800" dirty="0"/>
              <a:t> </a:t>
            </a:r>
            <a:r>
              <a:rPr lang="en-US" altLang="ko-KR" sz="1800" dirty="0"/>
              <a:t>sharing (</a:t>
            </a:r>
            <a:r>
              <a:rPr lang="ko-KR" altLang="en-US" sz="1800" dirty="0"/>
              <a:t>교수자의 화면을 다른 학생들이 볼 수 있도록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File sharing (</a:t>
            </a:r>
            <a:r>
              <a:rPr lang="ko-KR" altLang="en-US" sz="1800" dirty="0"/>
              <a:t>학습자들이 학습자료를 다운받을 수 있도록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Chatting</a:t>
            </a:r>
          </a:p>
          <a:p>
            <a:pPr lvl="1"/>
            <a:r>
              <a:rPr lang="ko-KR" altLang="en-US" sz="1800" dirty="0"/>
              <a:t>학습자 수가 많은 경우 화상강의 환경이 시끄러울 수 있어서 교수자 강제로 참여자들의 소리가 나오지 않도록 하는 </a:t>
            </a:r>
            <a:r>
              <a:rPr lang="en-US" altLang="ko-KR" sz="1800" b="1" dirty="0"/>
              <a:t>“mute”</a:t>
            </a:r>
            <a:r>
              <a:rPr lang="ko-KR" altLang="en-US" sz="1800" b="1" dirty="0"/>
              <a:t> 기능</a:t>
            </a:r>
            <a:endParaRPr lang="en-US" altLang="ko-KR" sz="1800" b="1" dirty="0"/>
          </a:p>
          <a:p>
            <a:pPr lvl="1"/>
            <a:r>
              <a:rPr lang="ko-KR" altLang="en-US" sz="1800" dirty="0"/>
              <a:t>학습자 위한 </a:t>
            </a:r>
            <a:r>
              <a:rPr lang="en-US" altLang="ko-KR" sz="1800" b="1" dirty="0"/>
              <a:t>“Raise hand” </a:t>
            </a:r>
            <a:r>
              <a:rPr lang="ko-KR" altLang="en-US" sz="1800" b="1" dirty="0"/>
              <a:t>기능 </a:t>
            </a:r>
            <a:r>
              <a:rPr lang="ko-KR" altLang="en-US" sz="1800" dirty="0"/>
              <a:t>필요 </a:t>
            </a:r>
            <a:r>
              <a:rPr lang="en-US" altLang="ko-KR" sz="1800" dirty="0"/>
              <a:t>(</a:t>
            </a:r>
            <a:r>
              <a:rPr lang="ko-KR" altLang="en-US" sz="1800" dirty="0"/>
              <a:t>학습자가 강의를 듣다가 질문</a:t>
            </a:r>
            <a:r>
              <a:rPr lang="en-US" altLang="ko-KR" sz="1800" dirty="0"/>
              <a:t>/</a:t>
            </a:r>
            <a:r>
              <a:rPr lang="ko-KR" altLang="en-US" sz="1800" dirty="0"/>
              <a:t>이야기할 수 있도록</a:t>
            </a:r>
            <a:r>
              <a:rPr lang="en-US" altLang="ko-KR" sz="1800" dirty="0"/>
              <a:t>)</a:t>
            </a:r>
          </a:p>
          <a:p>
            <a:pPr lvl="1"/>
            <a:r>
              <a:rPr lang="ko" altLang="ko-KR" sz="1800" dirty="0"/>
              <a:t>Markup and Annotation</a:t>
            </a:r>
            <a:endParaRPr lang="en-US" altLang="ko-KR" sz="1800" dirty="0"/>
          </a:p>
          <a:p>
            <a:pPr lvl="1"/>
            <a:r>
              <a:rPr lang="en-US" altLang="ko-KR" sz="1800" dirty="0"/>
              <a:t>Whiteboard</a:t>
            </a:r>
          </a:p>
          <a:p>
            <a:pPr lvl="1"/>
            <a:r>
              <a:rPr lang="tr-TR" altLang="ko" sz="1800" dirty="0"/>
              <a:t>Online Polls and Surveys</a:t>
            </a:r>
            <a:endParaRPr lang="en-US" altLang="ko" sz="18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  <a:p>
            <a:endParaRPr lang="ko-KR" alt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E2F40B-1FF5-48C3-B2F1-4DA1A560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전통적 강의 </a:t>
            </a:r>
            <a:r>
              <a:rPr lang="en-US" altLang="ko-KR" sz="2400" dirty="0"/>
              <a:t>(</a:t>
            </a:r>
            <a:r>
              <a:rPr lang="ko-KR" altLang="en-US" sz="2400" dirty="0"/>
              <a:t>강의식 강의</a:t>
            </a:r>
            <a:r>
              <a:rPr lang="en-US" altLang="ko-KR" sz="2400" dirty="0"/>
              <a:t>) (Presentation Mode)</a:t>
            </a:r>
            <a:endParaRPr lang="ko-KR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4E207-B46B-4674-A8E1-1FC368A2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9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C889617-4042-42A3-9AAB-20C9011C7009}"/>
              </a:ext>
            </a:extLst>
          </p:cNvPr>
          <p:cNvSpPr/>
          <p:nvPr/>
        </p:nvSpPr>
        <p:spPr>
          <a:xfrm>
            <a:off x="7848564" y="3563500"/>
            <a:ext cx="3336419" cy="2106594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E8E674-51A3-4703-A857-A6B3093D52C0}"/>
              </a:ext>
            </a:extLst>
          </p:cNvPr>
          <p:cNvSpPr/>
          <p:nvPr/>
        </p:nvSpPr>
        <p:spPr>
          <a:xfrm>
            <a:off x="4432468" y="3560781"/>
            <a:ext cx="3336419" cy="2106594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5E9123-7D96-44B0-BBE3-AFAFC9F668AC}"/>
              </a:ext>
            </a:extLst>
          </p:cNvPr>
          <p:cNvSpPr/>
          <p:nvPr/>
        </p:nvSpPr>
        <p:spPr>
          <a:xfrm>
            <a:off x="986141" y="3560782"/>
            <a:ext cx="3336419" cy="2106594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99CB82-CFBE-4BBD-B7F0-1A74698CC4ED}"/>
              </a:ext>
            </a:extLst>
          </p:cNvPr>
          <p:cNvCxnSpPr>
            <a:stCxn id="4" idx="2"/>
          </p:cNvCxnSpPr>
          <p:nvPr/>
        </p:nvCxnSpPr>
        <p:spPr>
          <a:xfrm flipH="1">
            <a:off x="4369900" y="2807040"/>
            <a:ext cx="4905" cy="3195879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B0A085-6EF6-41B8-8557-A2542AFF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33D9A-C1D7-4392-A9D3-5A3552E19034}"/>
              </a:ext>
            </a:extLst>
          </p:cNvPr>
          <p:cNvSpPr/>
          <p:nvPr/>
        </p:nvSpPr>
        <p:spPr>
          <a:xfrm>
            <a:off x="3698435" y="2453954"/>
            <a:ext cx="1352739" cy="3530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오늘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38A28-23D0-4438-9D56-A31FA906CDD7}"/>
              </a:ext>
            </a:extLst>
          </p:cNvPr>
          <p:cNvSpPr/>
          <p:nvPr/>
        </p:nvSpPr>
        <p:spPr>
          <a:xfrm>
            <a:off x="7064815" y="2463008"/>
            <a:ext cx="1352739" cy="3530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 </a:t>
            </a:r>
            <a:r>
              <a:rPr lang="ko-KR" altLang="en-US" dirty="0"/>
              <a:t>년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EEE9D-FE72-41ED-B8BD-0FE4CA9E84A3}"/>
              </a:ext>
            </a:extLst>
          </p:cNvPr>
          <p:cNvSpPr/>
          <p:nvPr/>
        </p:nvSpPr>
        <p:spPr>
          <a:xfrm>
            <a:off x="10431195" y="2463008"/>
            <a:ext cx="1352739" cy="3530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 </a:t>
            </a:r>
            <a:r>
              <a:rPr lang="ko-KR" altLang="en-US" dirty="0"/>
              <a:t>년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2416B-3F6F-492E-A651-EB6CC2418C39}"/>
              </a:ext>
            </a:extLst>
          </p:cNvPr>
          <p:cNvCxnSpPr/>
          <p:nvPr/>
        </p:nvCxnSpPr>
        <p:spPr>
          <a:xfrm>
            <a:off x="2295525" y="4746583"/>
            <a:ext cx="2074375" cy="0"/>
          </a:xfrm>
          <a:prstGeom prst="straightConnector1">
            <a:avLst/>
          </a:prstGeom>
          <a:ln w="762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5A60E2-2C47-43B9-97AB-E6F7154C812F}"/>
              </a:ext>
            </a:extLst>
          </p:cNvPr>
          <p:cNvSpPr/>
          <p:nvPr/>
        </p:nvSpPr>
        <p:spPr>
          <a:xfrm>
            <a:off x="2677553" y="4858925"/>
            <a:ext cx="1305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최소 수준의 기능 도출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7217D-168C-43C0-904B-8CBACF978D30}"/>
              </a:ext>
            </a:extLst>
          </p:cNvPr>
          <p:cNvCxnSpPr/>
          <p:nvPr/>
        </p:nvCxnSpPr>
        <p:spPr>
          <a:xfrm flipH="1">
            <a:off x="7795806" y="2821939"/>
            <a:ext cx="4905" cy="3195879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FACF69-6BB7-491C-ADF8-0153EA8AC3EE}"/>
              </a:ext>
            </a:extLst>
          </p:cNvPr>
          <p:cNvCxnSpPr>
            <a:cxnSpLocks/>
          </p:cNvCxnSpPr>
          <p:nvPr/>
        </p:nvCxnSpPr>
        <p:spPr>
          <a:xfrm>
            <a:off x="5721431" y="4761482"/>
            <a:ext cx="2074375" cy="0"/>
          </a:xfrm>
          <a:prstGeom prst="straightConnector1">
            <a:avLst/>
          </a:prstGeom>
          <a:ln w="762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DA7029D-7D9A-4CD0-9F4B-96FCF6324471}"/>
              </a:ext>
            </a:extLst>
          </p:cNvPr>
          <p:cNvSpPr/>
          <p:nvPr/>
        </p:nvSpPr>
        <p:spPr>
          <a:xfrm>
            <a:off x="5977495" y="4873824"/>
            <a:ext cx="14319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최소 수준의 플랫폼 개발 </a:t>
            </a:r>
            <a:r>
              <a:rPr lang="en-US" altLang="ko-KR" sz="1600" dirty="0"/>
              <a:t>(v1.0)</a:t>
            </a:r>
            <a:endParaRPr lang="ko-KR" altLang="en-US" sz="16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117B3D-C809-40D8-A3A0-6D390459E357}"/>
              </a:ext>
            </a:extLst>
          </p:cNvPr>
          <p:cNvCxnSpPr/>
          <p:nvPr/>
        </p:nvCxnSpPr>
        <p:spPr>
          <a:xfrm flipH="1">
            <a:off x="11216807" y="2821939"/>
            <a:ext cx="4905" cy="3195879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7E4A68-4ED2-4C22-B0BB-8F5130F94949}"/>
              </a:ext>
            </a:extLst>
          </p:cNvPr>
          <p:cNvCxnSpPr>
            <a:cxnSpLocks/>
          </p:cNvCxnSpPr>
          <p:nvPr/>
        </p:nvCxnSpPr>
        <p:spPr>
          <a:xfrm>
            <a:off x="9142432" y="4761482"/>
            <a:ext cx="2074375" cy="0"/>
          </a:xfrm>
          <a:prstGeom prst="straightConnector1">
            <a:avLst/>
          </a:prstGeom>
          <a:ln w="762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E7CA16E-92CD-4F9A-BAAC-2542DB04993A}"/>
              </a:ext>
            </a:extLst>
          </p:cNvPr>
          <p:cNvSpPr/>
          <p:nvPr/>
        </p:nvSpPr>
        <p:spPr>
          <a:xfrm>
            <a:off x="9111702" y="4858925"/>
            <a:ext cx="1995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/>
              <a:t>최적의 플랫폼으로 향상시키기</a:t>
            </a:r>
            <a:endParaRPr lang="en-US" altLang="ko-KR" sz="1600" dirty="0"/>
          </a:p>
          <a:p>
            <a:pPr algn="ctr"/>
            <a:r>
              <a:rPr lang="en-US" altLang="ko-KR" sz="1600" dirty="0"/>
              <a:t>(v2.0)</a:t>
            </a:r>
            <a:r>
              <a:rPr lang="ko-KR" altLang="en-US" sz="1600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C156FE-4960-41AC-8AE8-94C2515A207D}"/>
              </a:ext>
            </a:extLst>
          </p:cNvPr>
          <p:cNvSpPr/>
          <p:nvPr/>
        </p:nvSpPr>
        <p:spPr>
          <a:xfrm>
            <a:off x="265172" y="2453954"/>
            <a:ext cx="1352740" cy="3530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02.21</a:t>
            </a:r>
            <a:r>
              <a:rPr lang="ko-KR" altLang="en-US" dirty="0"/>
              <a:t> 회의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13EBD3-09E0-4BDD-95C9-D19C13FD0ACA}"/>
              </a:ext>
            </a:extLst>
          </p:cNvPr>
          <p:cNvCxnSpPr/>
          <p:nvPr/>
        </p:nvCxnSpPr>
        <p:spPr>
          <a:xfrm flipH="1">
            <a:off x="941542" y="2821939"/>
            <a:ext cx="4905" cy="3195879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34606B8-2659-4F0F-8625-C63E2A2DD99C}"/>
              </a:ext>
            </a:extLst>
          </p:cNvPr>
          <p:cNvGrpSpPr/>
          <p:nvPr/>
        </p:nvGrpSpPr>
        <p:grpSpPr>
          <a:xfrm>
            <a:off x="3425008" y="1344772"/>
            <a:ext cx="6389514" cy="687324"/>
            <a:chOff x="4649186" y="570132"/>
            <a:chExt cx="6389514" cy="6873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B01269-DA11-40A0-85B8-D15C411942E3}"/>
                </a:ext>
              </a:extLst>
            </p:cNvPr>
            <p:cNvSpPr/>
            <p:nvPr/>
          </p:nvSpPr>
          <p:spPr>
            <a:xfrm>
              <a:off x="6758618" y="570132"/>
              <a:ext cx="4280082" cy="6873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KIRD </a:t>
              </a:r>
              <a:r>
                <a:rPr lang="ko-KR" altLang="en-US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위한 화상강의 플랫폼 개발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359FA0-0634-4ACD-A7AB-AB0B12F9BB67}"/>
                </a:ext>
              </a:extLst>
            </p:cNvPr>
            <p:cNvSpPr/>
            <p:nvPr/>
          </p:nvSpPr>
          <p:spPr>
            <a:xfrm>
              <a:off x="4649186" y="745369"/>
              <a:ext cx="1352739" cy="353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목적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1CF058-B100-4D4C-89EE-472516B4F2D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13794"/>
              <a:ext cx="568543" cy="0"/>
            </a:xfrm>
            <a:prstGeom prst="straightConnector1">
              <a:avLst/>
            </a:prstGeom>
            <a:ln w="76200">
              <a:solidFill>
                <a:srgbClr val="2038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D4DA45F-BCCF-42C7-B361-A348D0E133CF}"/>
              </a:ext>
            </a:extLst>
          </p:cNvPr>
          <p:cNvSpPr/>
          <p:nvPr/>
        </p:nvSpPr>
        <p:spPr>
          <a:xfrm>
            <a:off x="65987" y="2119192"/>
            <a:ext cx="12038029" cy="46586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13E4EC5-34BC-418D-BFBE-C2FD9FFF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60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CE54-8752-4A76-97CE-938DB232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토론식 강의 </a:t>
            </a:r>
            <a:r>
              <a:rPr lang="en-US" altLang="ko-KR" sz="2400" dirty="0"/>
              <a:t>(Webcam mode)</a:t>
            </a:r>
            <a:endParaRPr lang="ko-KR" alt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289899-ADB9-4871-BFD9-461B3A015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LcPeriod"/>
            </a:pPr>
            <a:r>
              <a:rPr lang="ko-KR" altLang="en-US" sz="2400" dirty="0"/>
              <a:t>교육진행 방식</a:t>
            </a:r>
            <a:r>
              <a:rPr lang="en-US" altLang="ko-K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교수자와 학습자가 함께 토론하면서 학습이 진행됨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sz="2400" dirty="0"/>
              <a:t>모든 사용자들의 얼굴이 화면에 뜨는 형태임</a:t>
            </a:r>
            <a:r>
              <a:rPr lang="en-US" altLang="ko-KR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어떨 때는 사용자들은 자료 및 화면 공유도</a:t>
            </a:r>
            <a:r>
              <a:rPr lang="en-US" altLang="ko-KR" dirty="0"/>
              <a:t> </a:t>
            </a:r>
            <a:r>
              <a:rPr lang="ko-KR" altLang="en-US" dirty="0"/>
              <a:t>필요할 수 있음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400" dirty="0"/>
              <a:t>그룹별로 진행될 가능성이 높음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공동작업</a:t>
            </a:r>
            <a:r>
              <a:rPr lang="en-US" altLang="ko-KR" dirty="0"/>
              <a:t>(Google Docs) </a:t>
            </a:r>
            <a:r>
              <a:rPr lang="ko-KR" altLang="en-US" dirty="0"/>
              <a:t>할 수 있음</a:t>
            </a:r>
            <a:endParaRPr lang="en-US" altLang="ko-KR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EDAD8-782F-4257-BB6E-7E198120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133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FA40228-16D3-4D16-89EA-B557F5D48755}"/>
              </a:ext>
            </a:extLst>
          </p:cNvPr>
          <p:cNvGrpSpPr/>
          <p:nvPr/>
        </p:nvGrpSpPr>
        <p:grpSpPr>
          <a:xfrm>
            <a:off x="838200" y="1690688"/>
            <a:ext cx="9080625" cy="4728219"/>
            <a:chOff x="615636" y="1690688"/>
            <a:chExt cx="9080625" cy="47282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592EDA-F7F4-4AA8-8530-5BE131EF78D8}"/>
                </a:ext>
              </a:extLst>
            </p:cNvPr>
            <p:cNvSpPr/>
            <p:nvPr/>
          </p:nvSpPr>
          <p:spPr>
            <a:xfrm>
              <a:off x="615636" y="1690688"/>
              <a:ext cx="9080625" cy="4728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706E49-E272-40C9-82E1-783FEF1A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919583"/>
              <a:ext cx="8679255" cy="428049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2453704-0209-43F7-929A-B6D655775CF1}"/>
              </a:ext>
            </a:extLst>
          </p:cNvPr>
          <p:cNvSpPr/>
          <p:nvPr/>
        </p:nvSpPr>
        <p:spPr>
          <a:xfrm>
            <a:off x="2553832" y="3652292"/>
            <a:ext cx="2909934" cy="823865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참여자</a:t>
            </a:r>
            <a:r>
              <a:rPr lang="en-US" altLang="ko-KR" dirty="0"/>
              <a:t>(</a:t>
            </a:r>
            <a:r>
              <a:rPr lang="ko-KR" altLang="en-US" dirty="0"/>
              <a:t>교수자 </a:t>
            </a:r>
            <a:r>
              <a:rPr lang="en-US" altLang="ko-KR" dirty="0"/>
              <a:t>&amp; </a:t>
            </a:r>
            <a:r>
              <a:rPr lang="ko-KR" altLang="en-US" dirty="0"/>
              <a:t>학습자</a:t>
            </a:r>
            <a:r>
              <a:rPr lang="en-US" altLang="ko-KR" dirty="0"/>
              <a:t>)</a:t>
            </a:r>
            <a:r>
              <a:rPr lang="ko-KR" altLang="en-US" dirty="0"/>
              <a:t> 카메라 위치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7F78A-0DC4-4035-A718-0EDC2B590F94}"/>
              </a:ext>
            </a:extLst>
          </p:cNvPr>
          <p:cNvSpPr/>
          <p:nvPr/>
        </p:nvSpPr>
        <p:spPr>
          <a:xfrm>
            <a:off x="7414788" y="3016251"/>
            <a:ext cx="1638678" cy="412749"/>
          </a:xfrm>
          <a:prstGeom prst="rect">
            <a:avLst/>
          </a:prstGeom>
          <a:solidFill>
            <a:schemeClr val="tx2">
              <a:lumMod val="75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Chatting </a:t>
            </a:r>
            <a:r>
              <a:rPr lang="ko-KR" altLang="en-US" dirty="0"/>
              <a:t>위치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BDA162-A204-4677-B55B-32CE7075262F}"/>
              </a:ext>
            </a:extLst>
          </p:cNvPr>
          <p:cNvSpPr/>
          <p:nvPr/>
        </p:nvSpPr>
        <p:spPr>
          <a:xfrm>
            <a:off x="7265216" y="4826990"/>
            <a:ext cx="2114454" cy="412749"/>
          </a:xfrm>
          <a:prstGeom prst="rect">
            <a:avLst/>
          </a:prstGeom>
          <a:solidFill>
            <a:srgbClr val="000000">
              <a:alpha val="56000"/>
            </a:srgb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presentation </a:t>
            </a:r>
            <a:r>
              <a:rPr lang="ko-KR" altLang="en-US" dirty="0"/>
              <a:t>위치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1B5AE8-23E2-4A16-8847-82EC8181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토론식 강의 </a:t>
            </a:r>
            <a:r>
              <a:rPr lang="en-US" altLang="ko-KR" sz="2400" dirty="0">
                <a:solidFill>
                  <a:prstClr val="black"/>
                </a:solidFill>
              </a:rPr>
              <a:t>(Webcam mode)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1CDE-BD02-45A1-A72A-B657B0F03C00}"/>
              </a:ext>
            </a:extLst>
          </p:cNvPr>
          <p:cNvSpPr/>
          <p:nvPr/>
        </p:nvSpPr>
        <p:spPr>
          <a:xfrm>
            <a:off x="4125150" y="6378427"/>
            <a:ext cx="2506724" cy="2288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E1DEF-FED6-48CE-BE29-5E102429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39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DB644-708D-4849-98E8-3BE9676B4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LcPeriod" startAt="2"/>
            </a:pPr>
            <a:r>
              <a:rPr lang="ko-KR" altLang="en-US" sz="2000" dirty="0"/>
              <a:t>필요한 기능</a:t>
            </a:r>
            <a:endParaRPr lang="en-US" altLang="ko-KR" sz="2000" dirty="0"/>
          </a:p>
          <a:p>
            <a:pPr lvl="1"/>
            <a:r>
              <a:rPr lang="en-US" altLang="ko-KR" sz="1800" b="1" dirty="0"/>
              <a:t>Video Conference </a:t>
            </a:r>
            <a:r>
              <a:rPr lang="en-US" altLang="ko-KR" sz="1800" dirty="0"/>
              <a:t>(</a:t>
            </a:r>
            <a:r>
              <a:rPr lang="ko-KR" altLang="en-US" sz="1800" dirty="0"/>
              <a:t>학습자 교수자 모든 참여자들의 얼굴이 잘 보이도록</a:t>
            </a:r>
            <a:r>
              <a:rPr lang="en-US" altLang="ko-KR" sz="1800" dirty="0"/>
              <a:t>) </a:t>
            </a:r>
          </a:p>
          <a:p>
            <a:pPr lvl="1"/>
            <a:r>
              <a:rPr lang="en-US" altLang="ko-KR" sz="1800" dirty="0"/>
              <a:t>Audio</a:t>
            </a:r>
          </a:p>
          <a:p>
            <a:pPr lvl="1"/>
            <a:r>
              <a:rPr lang="en-US" altLang="ko-KR" sz="1800" dirty="0"/>
              <a:t>Screen</a:t>
            </a:r>
            <a:r>
              <a:rPr lang="ko-KR" altLang="en-US" sz="1800" dirty="0"/>
              <a:t> </a:t>
            </a:r>
            <a:r>
              <a:rPr lang="en-US" altLang="ko-KR" sz="1800" dirty="0"/>
              <a:t>sharing (</a:t>
            </a:r>
            <a:r>
              <a:rPr lang="ko-KR" altLang="en-US" sz="1800" dirty="0"/>
              <a:t>교수자의 화면을 다른 학생들이 볼 수 있도록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File sharing (</a:t>
            </a:r>
            <a:r>
              <a:rPr lang="ko-KR" altLang="en-US" sz="1800" dirty="0"/>
              <a:t>학습자들이 학습자료를 다운받을 수 있도록</a:t>
            </a:r>
            <a:r>
              <a:rPr lang="en-US" altLang="ko-KR" sz="1800" dirty="0"/>
              <a:t>)</a:t>
            </a:r>
          </a:p>
          <a:p>
            <a:pPr lvl="1"/>
            <a:r>
              <a:rPr lang="tr-TR" altLang="ko" sz="1800" dirty="0"/>
              <a:t>Online Polls and Surveys</a:t>
            </a:r>
            <a:endParaRPr lang="en-US" altLang="ko" sz="1800" dirty="0"/>
          </a:p>
          <a:p>
            <a:pPr lvl="1"/>
            <a:r>
              <a:rPr lang="en-US" altLang="ko-KR" sz="1800" b="1" dirty="0"/>
              <a:t>“Breakout rooms” </a:t>
            </a:r>
            <a:r>
              <a:rPr lang="ko-KR" altLang="en-US" sz="1800" dirty="0"/>
              <a:t>기능</a:t>
            </a:r>
            <a:r>
              <a:rPr lang="en-US" altLang="ko-KR" sz="1800" dirty="0"/>
              <a:t> (</a:t>
            </a:r>
            <a:r>
              <a:rPr lang="ko-KR" altLang="en-US" sz="1800" dirty="0"/>
              <a:t>학습자들을 </a:t>
            </a:r>
            <a:r>
              <a:rPr lang="en-US" altLang="ko-KR" sz="1800" dirty="0"/>
              <a:t>Grouping </a:t>
            </a:r>
            <a:r>
              <a:rPr lang="ko-KR" altLang="en-US" sz="1800" dirty="0"/>
              <a:t>하는 기능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b="1" dirty="0"/>
              <a:t>공동작업 </a:t>
            </a:r>
            <a:r>
              <a:rPr lang="ko-KR" altLang="en-US" sz="1800" dirty="0"/>
              <a:t>기능</a:t>
            </a:r>
            <a:r>
              <a:rPr lang="en-US" altLang="ko-KR" sz="1800" dirty="0"/>
              <a:t>(Google Docs)</a:t>
            </a:r>
          </a:p>
          <a:p>
            <a:pPr lvl="1"/>
            <a:r>
              <a:rPr lang="en-US" altLang="ko-KR" sz="1800" dirty="0"/>
              <a:t>“</a:t>
            </a:r>
            <a:r>
              <a:rPr lang="en-US" altLang="ko-KR" sz="1800" b="1" dirty="0"/>
              <a:t>Follow the speaker</a:t>
            </a:r>
            <a:r>
              <a:rPr lang="en-US" altLang="ko-KR" sz="1800" dirty="0"/>
              <a:t>” </a:t>
            </a:r>
            <a:r>
              <a:rPr lang="ko-KR" altLang="en-US" sz="1800" dirty="0"/>
              <a:t>기능</a:t>
            </a:r>
            <a:r>
              <a:rPr lang="en-US" altLang="ko-KR" sz="1800" dirty="0"/>
              <a:t>: </a:t>
            </a:r>
            <a:r>
              <a:rPr lang="ko-KR" altLang="en-US" sz="1800" dirty="0"/>
              <a:t>이야기하고 있는 사람의 얼굴이 화면에 크게 보이도록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예를 들면 </a:t>
            </a:r>
            <a:r>
              <a:rPr lang="en-US" altLang="ko-KR" sz="1800" dirty="0">
                <a:sym typeface="Wingdings" panose="05000000000000000000" pitchFamily="2" charset="2"/>
              </a:rPr>
              <a:t>10 </a:t>
            </a:r>
            <a:r>
              <a:rPr lang="ko-KR" altLang="en-US" sz="1800" dirty="0">
                <a:sym typeface="Wingdings" panose="05000000000000000000" pitchFamily="2" charset="2"/>
              </a:rPr>
              <a:t>명 참여자중 지난 </a:t>
            </a:r>
            <a:r>
              <a:rPr lang="en-US" altLang="ko-KR" sz="1800" dirty="0">
                <a:sym typeface="Wingdings" panose="05000000000000000000" pitchFamily="2" charset="2"/>
              </a:rPr>
              <a:t>5 </a:t>
            </a:r>
            <a:r>
              <a:rPr lang="ko-KR" altLang="en-US" sz="1800" dirty="0">
                <a:sym typeface="Wingdings" panose="05000000000000000000" pitchFamily="2" charset="2"/>
              </a:rPr>
              <a:t>분 동안 계속 이야기하는 </a:t>
            </a:r>
            <a:r>
              <a:rPr lang="en-US" altLang="ko-KR" sz="1800" dirty="0">
                <a:sym typeface="Wingdings" panose="05000000000000000000" pitchFamily="2" charset="2"/>
              </a:rPr>
              <a:t>4 </a:t>
            </a:r>
            <a:r>
              <a:rPr lang="ko-KR" altLang="en-US" sz="1800" dirty="0">
                <a:sym typeface="Wingdings" panose="05000000000000000000" pitchFamily="2" charset="2"/>
              </a:rPr>
              <a:t>명의 얼굴이 화면에서 크게 보이도록 하는 것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endParaRPr lang="en-US" altLang="ko-KR" sz="1800" dirty="0"/>
          </a:p>
          <a:p>
            <a:pPr lvl="1"/>
            <a:endParaRPr lang="en-US" altLang="ko-KR" sz="1800" b="1" dirty="0"/>
          </a:p>
          <a:p>
            <a:pPr lvl="1"/>
            <a:endParaRPr lang="en-US" altLang="ko" sz="1800" dirty="0"/>
          </a:p>
          <a:p>
            <a:pPr lvl="1"/>
            <a:endParaRPr lang="en-US" altLang="ko" sz="1800" dirty="0"/>
          </a:p>
          <a:p>
            <a:pPr lvl="1"/>
            <a:endParaRPr lang="en-US" altLang="ko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DF4ABE-F489-4646-97D0-9446E58E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토론식 강의 </a:t>
            </a:r>
            <a:r>
              <a:rPr lang="en-US" altLang="ko-KR" sz="2400" dirty="0">
                <a:solidFill>
                  <a:prstClr val="black"/>
                </a:solidFill>
              </a:rPr>
              <a:t>(Webcam mode)</a:t>
            </a:r>
            <a:endParaRPr lang="ko-KR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E7C6F-F2EF-4064-942B-44D33435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21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C400-BAD8-4748-AA0A-E09DAA35C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기반 강의 </a:t>
            </a:r>
            <a:r>
              <a:rPr lang="en-US" altLang="ko-KR" sz="2400" dirty="0"/>
              <a:t>(collaboration mode)</a:t>
            </a:r>
            <a:endParaRPr lang="ko-KR" alt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1466A2-1740-4567-B830-3DCE8AD59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LcPeriod"/>
            </a:pPr>
            <a:r>
              <a:rPr lang="ko-KR" altLang="en-US" sz="2000" dirty="0"/>
              <a:t>교육진행 방식</a:t>
            </a:r>
            <a:r>
              <a:rPr lang="en-US" altLang="ko-KR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학습자들은 어떤 프로젝트를 수행하면서 학습이 이루어짐</a:t>
            </a:r>
            <a:r>
              <a:rPr lang="en-US" altLang="ko-KR" sz="20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학습자들은 보통 그룹별로 나눔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교수자는 보통 촉진자</a:t>
            </a:r>
            <a:r>
              <a:rPr lang="en-US" altLang="ko-KR" sz="2000" dirty="0"/>
              <a:t> </a:t>
            </a:r>
            <a:r>
              <a:rPr lang="ko-KR" altLang="en-US" sz="2000" dirty="0"/>
              <a:t>역할을 가지고 있음 </a:t>
            </a:r>
            <a:r>
              <a:rPr lang="en-US" altLang="ko-KR" sz="1800" dirty="0"/>
              <a:t>(</a:t>
            </a:r>
            <a:r>
              <a:rPr lang="ko-KR" altLang="en-US" sz="1800" dirty="0"/>
              <a:t>프로젝트 설명하기</a:t>
            </a:r>
            <a:r>
              <a:rPr lang="en-US" altLang="ko-KR" sz="1800" dirty="0"/>
              <a:t>, </a:t>
            </a:r>
            <a:r>
              <a:rPr lang="ko-KR" altLang="en-US" sz="1800" dirty="0"/>
              <a:t>수업 진행방식 알려주기</a:t>
            </a:r>
            <a:r>
              <a:rPr lang="en-US" altLang="ko-KR" sz="1800" dirty="0"/>
              <a:t>, </a:t>
            </a:r>
            <a:r>
              <a:rPr lang="ko-KR" altLang="en-US" sz="1800" dirty="0"/>
              <a:t>학생이</a:t>
            </a:r>
            <a:r>
              <a:rPr lang="en-US" altLang="ko-KR" sz="1800" dirty="0"/>
              <a:t> </a:t>
            </a:r>
            <a:r>
              <a:rPr lang="ko-KR" altLang="en-US" sz="1800" dirty="0"/>
              <a:t>프로젝트 하다가 질문이 나타나면 답해주기</a:t>
            </a:r>
            <a:r>
              <a:rPr lang="en-US" altLang="ko-KR" sz="18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교수자는 학생들의 학습활동을 관찰하기도 함  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사용자들은 자료</a:t>
            </a:r>
            <a:r>
              <a:rPr lang="en-US" altLang="ko-KR" sz="2000" dirty="0"/>
              <a:t> </a:t>
            </a:r>
            <a:r>
              <a:rPr lang="ko-KR" altLang="en-US" sz="2000" dirty="0"/>
              <a:t>및 화면</a:t>
            </a:r>
            <a:r>
              <a:rPr lang="en-US" altLang="ko-KR" sz="2000" dirty="0"/>
              <a:t> </a:t>
            </a:r>
            <a:r>
              <a:rPr lang="ko-KR" altLang="en-US" sz="2000" dirty="0"/>
              <a:t>공유할 수 있음</a:t>
            </a:r>
            <a:endParaRPr lang="en-US" altLang="ko-KR" sz="2000" dirty="0"/>
          </a:p>
          <a:p>
            <a:pPr lvl="1">
              <a:lnSpc>
                <a:spcPct val="100000"/>
              </a:lnSpc>
            </a:pPr>
            <a:r>
              <a:rPr lang="ko-KR" altLang="en-US" sz="2000" dirty="0"/>
              <a:t>공동작업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. Google Docs) </a:t>
            </a:r>
            <a:r>
              <a:rPr lang="ko-KR" altLang="en-US" sz="2000" dirty="0"/>
              <a:t>함</a:t>
            </a:r>
            <a:r>
              <a:rPr lang="en-US" altLang="ko-KR" sz="20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8B79F-CBB3-48A0-8AAA-29C181C6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34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741567-522C-4BA7-B1E7-B3656C9D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기반 강의 </a:t>
            </a:r>
            <a:r>
              <a:rPr lang="en-US" altLang="ko-KR" sz="2400" dirty="0">
                <a:solidFill>
                  <a:prstClr val="black"/>
                </a:solidFill>
              </a:rPr>
              <a:t>(collaboration mode)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235AA-79D7-45E4-9EEA-B55C57F766DB}"/>
              </a:ext>
            </a:extLst>
          </p:cNvPr>
          <p:cNvSpPr/>
          <p:nvPr/>
        </p:nvSpPr>
        <p:spPr>
          <a:xfrm>
            <a:off x="3751801" y="6378427"/>
            <a:ext cx="2506724" cy="2288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508F2C-C855-4AB8-83AA-A497B5AA751B}"/>
              </a:ext>
            </a:extLst>
          </p:cNvPr>
          <p:cNvSpPr/>
          <p:nvPr/>
        </p:nvSpPr>
        <p:spPr>
          <a:xfrm>
            <a:off x="838201" y="1690688"/>
            <a:ext cx="8333924" cy="47282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CE2E6-44BD-423A-9CDB-4B79BD498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51" y="1861945"/>
            <a:ext cx="7587224" cy="4278697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589EEB-7757-4ACC-8FA3-6BEB4A237861}"/>
              </a:ext>
            </a:extLst>
          </p:cNvPr>
          <p:cNvSpPr/>
          <p:nvPr/>
        </p:nvSpPr>
        <p:spPr>
          <a:xfrm>
            <a:off x="1603070" y="4112119"/>
            <a:ext cx="2909934" cy="564978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공동작업 위치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CEC390-D4C3-42EB-9C73-6068CF804A39}"/>
              </a:ext>
            </a:extLst>
          </p:cNvPr>
          <p:cNvSpPr/>
          <p:nvPr/>
        </p:nvSpPr>
        <p:spPr>
          <a:xfrm>
            <a:off x="5903623" y="4049609"/>
            <a:ext cx="2114454" cy="689998"/>
          </a:xfrm>
          <a:prstGeom prst="rect">
            <a:avLst/>
          </a:prstGeom>
          <a:solidFill>
            <a:srgbClr val="000000">
              <a:alpha val="56000"/>
            </a:srgb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그룹멤버 얼굴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위치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A9B8F5-ADB6-43D1-9BA6-4435AB31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486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C400-BAD8-4748-AA0A-E09DAA35C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기반 강의 </a:t>
            </a:r>
            <a:r>
              <a:rPr lang="en-US" altLang="ko-KR" sz="2400" dirty="0">
                <a:solidFill>
                  <a:prstClr val="black"/>
                </a:solidFill>
              </a:rPr>
              <a:t>(collaboration mode)</a:t>
            </a:r>
            <a:r>
              <a:rPr lang="ko-KR" altLang="en-US" dirty="0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1466A2-1740-4567-B830-3DCE8AD59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85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LcPeriod" startAt="2"/>
            </a:pPr>
            <a:r>
              <a:rPr lang="ko-KR" altLang="en-US" sz="2000" dirty="0"/>
              <a:t>필요한 기능</a:t>
            </a:r>
            <a:endParaRPr lang="en-US" altLang="ko-KR" sz="2000" dirty="0"/>
          </a:p>
          <a:p>
            <a:pPr lvl="1"/>
            <a:r>
              <a:rPr lang="en-US" altLang="ko-KR" sz="1800" b="1" dirty="0"/>
              <a:t>Video Conference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교수자 입장에서는</a:t>
            </a:r>
            <a:r>
              <a:rPr lang="en-US" altLang="ko-KR" sz="1800" dirty="0"/>
              <a:t>; </a:t>
            </a:r>
            <a:r>
              <a:rPr lang="ko-KR" altLang="en-US" sz="1800" dirty="0"/>
              <a:t>각각의 그룹의 학습환경에 들어갈 수 있도록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그룹 입장에서는</a:t>
            </a:r>
            <a:r>
              <a:rPr lang="en-US" altLang="ko-KR" sz="1800" dirty="0"/>
              <a:t>; </a:t>
            </a:r>
            <a:r>
              <a:rPr lang="ko-KR" altLang="en-US" sz="1800" dirty="0"/>
              <a:t>공동작업과 그룹멤버 얼굴이 보이도록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Audio</a:t>
            </a:r>
          </a:p>
          <a:p>
            <a:pPr lvl="1"/>
            <a:r>
              <a:rPr lang="en-US" altLang="ko-KR" sz="1800" dirty="0"/>
              <a:t>Screen</a:t>
            </a:r>
            <a:r>
              <a:rPr lang="ko-KR" altLang="en-US" sz="1800" dirty="0"/>
              <a:t> </a:t>
            </a:r>
            <a:r>
              <a:rPr lang="en-US" altLang="ko-KR" sz="1800" dirty="0"/>
              <a:t>sharing (</a:t>
            </a:r>
            <a:r>
              <a:rPr lang="ko-KR" altLang="en-US" sz="1800" dirty="0"/>
              <a:t>교수자의 화면을 다른 학생들이 볼 수 있도록</a:t>
            </a:r>
            <a:r>
              <a:rPr lang="en-US" altLang="ko-KR" sz="1800" dirty="0"/>
              <a:t>)</a:t>
            </a:r>
          </a:p>
          <a:p>
            <a:pPr lvl="1"/>
            <a:r>
              <a:rPr lang="tr-TR" altLang="ko" sz="1800" dirty="0"/>
              <a:t>Online Polls and Surveys</a:t>
            </a:r>
            <a:endParaRPr lang="en-US" altLang="ko-KR" sz="1800" dirty="0"/>
          </a:p>
          <a:p>
            <a:pPr lvl="1"/>
            <a:r>
              <a:rPr lang="en-US" altLang="ko-KR" sz="1800" dirty="0"/>
              <a:t>File sharing (</a:t>
            </a:r>
            <a:r>
              <a:rPr lang="ko-KR" altLang="en-US" sz="1800" dirty="0"/>
              <a:t>학습자들이 학습자료를 다운받을 수 있도록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b="1" dirty="0"/>
              <a:t>“Breakout rooms” </a:t>
            </a:r>
            <a:r>
              <a:rPr lang="ko-KR" altLang="en-US" sz="1800" dirty="0"/>
              <a:t>기능</a:t>
            </a:r>
            <a:r>
              <a:rPr lang="en-US" altLang="ko-KR" sz="1800" dirty="0"/>
              <a:t> (</a:t>
            </a:r>
            <a:r>
              <a:rPr lang="ko-KR" altLang="en-US" sz="1800" dirty="0"/>
              <a:t>학습자들을 </a:t>
            </a:r>
            <a:r>
              <a:rPr lang="en-US" altLang="ko-KR" sz="1800" dirty="0"/>
              <a:t>Grouping </a:t>
            </a:r>
            <a:r>
              <a:rPr lang="ko-KR" altLang="en-US" sz="1800" dirty="0"/>
              <a:t>하는 기능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b="1" dirty="0"/>
              <a:t>공동작업 </a:t>
            </a:r>
            <a:r>
              <a:rPr lang="ko-KR" altLang="en-US" sz="1800" dirty="0"/>
              <a:t>기능</a:t>
            </a:r>
            <a:r>
              <a:rPr lang="en-US" altLang="ko-KR" sz="1800" dirty="0"/>
              <a:t>(Google Docs)</a:t>
            </a:r>
          </a:p>
          <a:p>
            <a:pPr lvl="1"/>
            <a:r>
              <a:rPr lang="en-US" altLang="ko-KR" sz="1800" dirty="0"/>
              <a:t>“</a:t>
            </a:r>
            <a:r>
              <a:rPr lang="en-US" altLang="ko-KR" sz="1800" b="1" dirty="0"/>
              <a:t>Follow the speaker</a:t>
            </a:r>
            <a:r>
              <a:rPr lang="en-US" altLang="ko-KR" sz="1800" dirty="0"/>
              <a:t>” </a:t>
            </a:r>
            <a:r>
              <a:rPr lang="ko-KR" altLang="en-US" sz="1800" dirty="0"/>
              <a:t>기능</a:t>
            </a:r>
            <a:r>
              <a:rPr lang="en-US" altLang="ko-KR" sz="1800" dirty="0"/>
              <a:t>: </a:t>
            </a:r>
            <a:r>
              <a:rPr lang="ko-KR" altLang="en-US" sz="1800" dirty="0"/>
              <a:t>이야기하고 있는 사람의 얼굴이 화면에 크게 보이다록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예를 들면 </a:t>
            </a:r>
            <a:r>
              <a:rPr lang="en-US" altLang="ko-KR" sz="1800" dirty="0">
                <a:sym typeface="Wingdings" panose="05000000000000000000" pitchFamily="2" charset="2"/>
              </a:rPr>
              <a:t>10 </a:t>
            </a:r>
            <a:r>
              <a:rPr lang="ko-KR" altLang="en-US" sz="1800" dirty="0">
                <a:sym typeface="Wingdings" panose="05000000000000000000" pitchFamily="2" charset="2"/>
              </a:rPr>
              <a:t>명 참여자중 지난 </a:t>
            </a:r>
            <a:r>
              <a:rPr lang="en-US" altLang="ko-KR" sz="1800" dirty="0">
                <a:sym typeface="Wingdings" panose="05000000000000000000" pitchFamily="2" charset="2"/>
              </a:rPr>
              <a:t>5 </a:t>
            </a:r>
            <a:r>
              <a:rPr lang="ko-KR" altLang="en-US" sz="1800" dirty="0">
                <a:sym typeface="Wingdings" panose="05000000000000000000" pitchFamily="2" charset="2"/>
              </a:rPr>
              <a:t>분 동안 계속 이야기하는 </a:t>
            </a:r>
            <a:r>
              <a:rPr lang="en-US" altLang="ko-KR" sz="1800" dirty="0">
                <a:sym typeface="Wingdings" panose="05000000000000000000" pitchFamily="2" charset="2"/>
              </a:rPr>
              <a:t>4 </a:t>
            </a:r>
            <a:r>
              <a:rPr lang="ko-KR" altLang="en-US" sz="1800" dirty="0">
                <a:sym typeface="Wingdings" panose="05000000000000000000" pitchFamily="2" charset="2"/>
              </a:rPr>
              <a:t>명의 얼굴이 화면에서 크게 보이도록 하는 것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endParaRPr lang="en-US" altLang="ko-KR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23E18-98FD-46C8-8223-889BAA06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58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39D9-E39E-4544-8BF5-13C01C7B3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강의마다 평균 학습자 수는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61DFE-2856-4C0C-97B7-C5EA49020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 </a:t>
            </a:r>
            <a:r>
              <a:rPr lang="ko-KR" altLang="en-US" dirty="0"/>
              <a:t>명인가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 같이 편하게 토론할 수 있음</a:t>
            </a:r>
            <a:endParaRPr lang="en-US" altLang="ko-KR" dirty="0"/>
          </a:p>
          <a:p>
            <a:r>
              <a:rPr lang="en-US" altLang="ko-KR" dirty="0"/>
              <a:t>100 </a:t>
            </a:r>
            <a:r>
              <a:rPr lang="ko-KR" altLang="en-US" dirty="0"/>
              <a:t>명인가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 같이 토론같은 학습활동을 하는 게 어려움</a:t>
            </a:r>
            <a:endParaRPr lang="en-US" altLang="ko-KR" dirty="0"/>
          </a:p>
          <a:p>
            <a:r>
              <a:rPr lang="ko-KR" altLang="en-US" dirty="0"/>
              <a:t>이에 따라 화상강의 시스템 환경을 디자인해야 함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49B66-6424-4C8E-BE2E-9F1C39B4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928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D27AEF0F-4448-4F0F-844A-7E731E609B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0" b="1651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772C5-A881-497B-8CA6-D2B8B1A7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FA4F79-E120-449D-81A8-76C4B4CD96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E69E6-9A6D-4701-A2D8-E33466036A88}"/>
              </a:ext>
            </a:extLst>
          </p:cNvPr>
          <p:cNvSpPr/>
          <p:nvPr/>
        </p:nvSpPr>
        <p:spPr>
          <a:xfrm>
            <a:off x="-6350" y="1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DAF5D7-AA08-42BF-AB98-7972E4C7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3. Case Study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07C6F-1EDA-4C2A-83A0-9A0573DC1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3828" y="4589463"/>
            <a:ext cx="5933621" cy="1500187"/>
          </a:xfrm>
        </p:spPr>
        <p:txBody>
          <a:bodyPr/>
          <a:lstStyle/>
          <a:p>
            <a:r>
              <a:rPr lang="en-US" altLang="ko-KR" i="1" dirty="0"/>
              <a:t>Minerva School &amp; BigBlueButton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865199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F6E-7EB0-4764-AAB8-2E1FBA8E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Minerva School </a:t>
            </a:r>
            <a:endParaRPr lang="ko-KR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82B6E-7DF0-41E2-9B9B-9F9E490BB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39500" cy="4879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LcPeriod"/>
            </a:pPr>
            <a:r>
              <a:rPr lang="ko-KR" altLang="en-US" sz="2200" dirty="0"/>
              <a:t>교육시스템</a:t>
            </a:r>
            <a:r>
              <a:rPr lang="en-US" altLang="ko-KR" sz="2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altLang="ko-KR" sz="1900" dirty="0"/>
              <a:t>Undergraduate education </a:t>
            </a:r>
            <a:r>
              <a:rPr lang="ko-KR" altLang="en-US" sz="1900" dirty="0"/>
              <a:t>제공함 </a:t>
            </a:r>
            <a:r>
              <a:rPr lang="en-US" altLang="ko-KR" sz="1900" dirty="0"/>
              <a:t>/ </a:t>
            </a:r>
            <a:r>
              <a:rPr lang="ko-KR" altLang="en-US" sz="1900" dirty="0"/>
              <a:t>교실마다 </a:t>
            </a:r>
            <a:r>
              <a:rPr lang="en-US" altLang="ko-KR" sz="1900" dirty="0"/>
              <a:t>20</a:t>
            </a:r>
            <a:r>
              <a:rPr lang="ko-KR" altLang="en-US" sz="1900" dirty="0"/>
              <a:t>명 이하 학생이 있음</a:t>
            </a:r>
            <a:endParaRPr lang="en-US" altLang="ko-KR" sz="1900" dirty="0"/>
          </a:p>
          <a:p>
            <a:pPr lvl="1">
              <a:lnSpc>
                <a:spcPct val="100000"/>
              </a:lnSpc>
            </a:pPr>
            <a:r>
              <a:rPr lang="ko-KR" altLang="en-US" sz="1900" dirty="0"/>
              <a:t>전공</a:t>
            </a:r>
            <a:r>
              <a:rPr lang="en-US" altLang="ko-KR" sz="1900" dirty="0"/>
              <a:t>: Arts &amp; Humanities, Computational Sciences, Natural Sciences, Social Sciences, Business</a:t>
            </a:r>
          </a:p>
          <a:p>
            <a:pPr lvl="1">
              <a:lnSpc>
                <a:spcPct val="100000"/>
              </a:lnSpc>
            </a:pPr>
            <a:r>
              <a:rPr lang="ko-KR" altLang="en-US" sz="1900" dirty="0"/>
              <a:t>물리적인 교육장소가 없고 교육이 </a:t>
            </a:r>
            <a:r>
              <a:rPr lang="en-US" altLang="ko-KR" sz="1900" dirty="0"/>
              <a:t>100% </a:t>
            </a:r>
            <a:r>
              <a:rPr lang="ko-KR" altLang="en-US" sz="1900" dirty="0"/>
              <a:t>온라인 환경에서 진행됨</a:t>
            </a:r>
            <a:r>
              <a:rPr lang="en-US" altLang="ko-KR" sz="19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900" dirty="0"/>
              <a:t>하지만 학습자들은 매년 다른 나라 다른 도시에서 삶</a:t>
            </a:r>
            <a:r>
              <a:rPr lang="en-US" altLang="ko-KR" sz="1900" dirty="0"/>
              <a:t>:</a:t>
            </a:r>
            <a:endParaRPr lang="tr-TR" altLang="ko-KR" sz="1900" dirty="0"/>
          </a:p>
          <a:p>
            <a:pPr lvl="2">
              <a:lnSpc>
                <a:spcPct val="100000"/>
              </a:lnSpc>
            </a:pPr>
            <a:r>
              <a:rPr lang="en-US" altLang="ko-KR" sz="1500" dirty="0"/>
              <a:t>First year </a:t>
            </a:r>
            <a:r>
              <a:rPr lang="en-US" altLang="ko-KR" sz="1500" dirty="0">
                <a:sym typeface="Wingdings" panose="05000000000000000000" pitchFamily="2" charset="2"/>
              </a:rPr>
              <a:t></a:t>
            </a:r>
            <a:r>
              <a:rPr lang="en-US" altLang="ko-KR" sz="1500" dirty="0"/>
              <a:t> </a:t>
            </a:r>
            <a:r>
              <a:rPr lang="tr-TR" altLang="ko-KR" sz="1500" dirty="0"/>
              <a:t>San Francisco</a:t>
            </a:r>
          </a:p>
          <a:p>
            <a:pPr lvl="2">
              <a:lnSpc>
                <a:spcPct val="100000"/>
              </a:lnSpc>
            </a:pPr>
            <a:r>
              <a:rPr lang="en-US" altLang="ko-KR" sz="1500" dirty="0"/>
              <a:t>Second year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tr-TR" altLang="ko-KR" sz="1500" dirty="0"/>
              <a:t>Seoul, Hyderabad</a:t>
            </a:r>
          </a:p>
          <a:p>
            <a:pPr lvl="2">
              <a:lnSpc>
                <a:spcPct val="100000"/>
              </a:lnSpc>
            </a:pPr>
            <a:r>
              <a:rPr lang="en-US" altLang="ko-KR" sz="1500" dirty="0"/>
              <a:t>Third year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tr-TR" altLang="ko-KR" sz="1500" dirty="0"/>
              <a:t>Berlin, Buenos Aires</a:t>
            </a:r>
          </a:p>
          <a:p>
            <a:pPr lvl="2">
              <a:lnSpc>
                <a:spcPct val="100000"/>
              </a:lnSpc>
            </a:pPr>
            <a:r>
              <a:rPr lang="en-US" altLang="ko-KR" sz="1500" dirty="0"/>
              <a:t>Fourth year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tr-TR" altLang="ko-KR" sz="1500" dirty="0"/>
              <a:t>London, Taipei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en-US" altLang="ko-KR" sz="1900" dirty="0"/>
              <a:t>Student-oriented</a:t>
            </a:r>
          </a:p>
          <a:p>
            <a:pPr lvl="1">
              <a:lnSpc>
                <a:spcPct val="100000"/>
              </a:lnSpc>
            </a:pPr>
            <a:r>
              <a:rPr lang="en-US" altLang="ko-KR" sz="1900" dirty="0"/>
              <a:t>Education doesn’t focus on information</a:t>
            </a:r>
            <a:r>
              <a:rPr lang="ko-KR" altLang="en-US" sz="1900" dirty="0"/>
              <a:t> </a:t>
            </a:r>
            <a:r>
              <a:rPr lang="en-US" altLang="ko-KR" sz="1900" dirty="0"/>
              <a:t>delivery, rather focuses on developing student competences to</a:t>
            </a:r>
          </a:p>
          <a:p>
            <a:pPr lvl="2">
              <a:lnSpc>
                <a:spcPct val="100000"/>
              </a:lnSpc>
            </a:pPr>
            <a:r>
              <a:rPr lang="en-US" altLang="ko-KR" sz="1500" dirty="0"/>
              <a:t>think critically and creatively</a:t>
            </a:r>
          </a:p>
          <a:p>
            <a:pPr lvl="2">
              <a:lnSpc>
                <a:spcPct val="100000"/>
              </a:lnSpc>
            </a:pPr>
            <a:r>
              <a:rPr lang="en-US" altLang="ko-KR" sz="1500" dirty="0"/>
              <a:t>communicate effectively, </a:t>
            </a:r>
          </a:p>
          <a:p>
            <a:pPr lvl="2">
              <a:lnSpc>
                <a:spcPct val="100000"/>
              </a:lnSpc>
            </a:pPr>
            <a:r>
              <a:rPr lang="en-US" altLang="ko-KR" sz="1500" dirty="0"/>
              <a:t>work well with others</a:t>
            </a:r>
          </a:p>
          <a:p>
            <a:pPr lvl="1">
              <a:lnSpc>
                <a:spcPct val="100000"/>
              </a:lnSpc>
            </a:pPr>
            <a:endParaRPr lang="en-US" altLang="ko-KR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B2BE-6411-4B7E-A02E-586FE480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64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F6E-7EB0-4764-AAB8-2E1FBA8E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Minerva School </a:t>
            </a:r>
            <a:endParaRPr lang="ko-KR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82B6E-7DF0-41E2-9B9B-9F9E490BB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24" y="1825624"/>
            <a:ext cx="3836709" cy="48799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LcPeriod"/>
            </a:pPr>
            <a:r>
              <a:rPr lang="ko-KR" altLang="en-US" sz="2000" dirty="0"/>
              <a:t>교육시스템</a:t>
            </a:r>
            <a:r>
              <a:rPr lang="en-US" altLang="ko-KR" sz="2000" dirty="0"/>
              <a:t>: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21</a:t>
            </a:r>
            <a:r>
              <a:rPr lang="ko-KR" altLang="en-US" sz="1800" dirty="0"/>
              <a:t>세기 핵심역량</a:t>
            </a:r>
            <a:r>
              <a:rPr lang="en-US" altLang="ko-KR" sz="1800" dirty="0"/>
              <a:t>(</a:t>
            </a:r>
            <a:r>
              <a:rPr lang="ko-KR" altLang="en-US" sz="1800" dirty="0"/>
              <a:t>비판적 사고</a:t>
            </a:r>
            <a:r>
              <a:rPr lang="en-US" altLang="ko-KR" sz="1800" dirty="0"/>
              <a:t>, </a:t>
            </a:r>
            <a:r>
              <a:rPr lang="ko-KR" altLang="en-US" sz="1800" dirty="0"/>
              <a:t>창의력</a:t>
            </a:r>
            <a:r>
              <a:rPr lang="en-US" altLang="ko-KR" sz="1800" dirty="0"/>
              <a:t>, </a:t>
            </a:r>
            <a:r>
              <a:rPr lang="ko-KR" altLang="en-US" sz="1800" dirty="0"/>
              <a:t>의사소통능력</a:t>
            </a:r>
            <a:r>
              <a:rPr lang="en-US" altLang="ko-KR" sz="1800" dirty="0"/>
              <a:t>, </a:t>
            </a:r>
            <a:r>
              <a:rPr lang="ko-KR" altLang="en-US" sz="1800" dirty="0"/>
              <a:t>협업능력</a:t>
            </a:r>
            <a:r>
              <a:rPr lang="en-US" altLang="ko-KR" sz="1800" dirty="0"/>
              <a:t>)</a:t>
            </a:r>
            <a:r>
              <a:rPr lang="ko-KR" altLang="en-US" sz="1800" dirty="0"/>
              <a:t>을 키우는 교육시스템이고</a:t>
            </a:r>
            <a:r>
              <a:rPr lang="en-US" altLang="ko-KR" sz="1800" dirty="0"/>
              <a:t>,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그렇게 역량을 키움으로써 학습자들이 리더</a:t>
            </a:r>
            <a:r>
              <a:rPr lang="en-US" altLang="ko-KR" sz="1800" dirty="0"/>
              <a:t>, </a:t>
            </a:r>
            <a:r>
              <a:rPr lang="ko-KR" altLang="en-US" sz="1800" dirty="0"/>
              <a:t>혁신자</a:t>
            </a:r>
            <a:r>
              <a:rPr lang="en-US" altLang="ko-KR" sz="1800" dirty="0"/>
              <a:t>, </a:t>
            </a:r>
            <a:r>
              <a:rPr lang="ko-KR" altLang="en-US" sz="1800" dirty="0"/>
              <a:t>사상가</a:t>
            </a:r>
            <a:r>
              <a:rPr lang="en-US" altLang="ko-KR" sz="1800" dirty="0"/>
              <a:t>, </a:t>
            </a:r>
            <a:r>
              <a:rPr lang="ko-KR" altLang="en-US" sz="1800" dirty="0"/>
              <a:t>지구시민이 되도록 함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313483-B75C-4EF8-920F-A10E453B49BA}"/>
              </a:ext>
            </a:extLst>
          </p:cNvPr>
          <p:cNvGrpSpPr/>
          <p:nvPr/>
        </p:nvGrpSpPr>
        <p:grpSpPr>
          <a:xfrm>
            <a:off x="4114277" y="1527592"/>
            <a:ext cx="7823199" cy="5178007"/>
            <a:chOff x="4254501" y="1662528"/>
            <a:chExt cx="7823199" cy="51780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AA85F7-B243-4B50-8384-9A023EC3260C}"/>
                </a:ext>
              </a:extLst>
            </p:cNvPr>
            <p:cNvGrpSpPr/>
            <p:nvPr/>
          </p:nvGrpSpPr>
          <p:grpSpPr>
            <a:xfrm>
              <a:off x="4363432" y="2175910"/>
              <a:ext cx="7714268" cy="4664625"/>
              <a:chOff x="1256694" y="1966603"/>
              <a:chExt cx="7714268" cy="466462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8DF6A3A-7280-4B94-8A48-C92E988A5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179"/>
              <a:stretch/>
            </p:blipFill>
            <p:spPr>
              <a:xfrm>
                <a:off x="1256694" y="2555876"/>
                <a:ext cx="4140806" cy="407535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7FF43BF-4E71-416E-A383-4FF28844E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999" y="1966603"/>
                <a:ext cx="2874963" cy="2061193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D84AC29-915A-4DCE-96A8-8F4097926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3600" y="4840597"/>
                <a:ext cx="1483360" cy="0"/>
              </a:xfrm>
              <a:prstGeom prst="line">
                <a:avLst/>
              </a:prstGeom>
              <a:ln w="19050">
                <a:solidFill>
                  <a:srgbClr val="F7BA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CC9FD7-F44D-4219-964E-AA14A3EB5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5100" y="3810000"/>
                <a:ext cx="2181860" cy="0"/>
              </a:xfrm>
              <a:prstGeom prst="line">
                <a:avLst/>
              </a:prstGeom>
              <a:ln w="19050">
                <a:solidFill>
                  <a:srgbClr val="F7BAA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404D290-4730-4B8F-B4C2-874DD2D49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5999" y="4479912"/>
                <a:ext cx="2874963" cy="1560847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F659A96-EBDD-46CA-9C45-6ED70971F839}"/>
                </a:ext>
              </a:extLst>
            </p:cNvPr>
            <p:cNvGrpSpPr/>
            <p:nvPr/>
          </p:nvGrpSpPr>
          <p:grpSpPr>
            <a:xfrm>
              <a:off x="4254501" y="1662528"/>
              <a:ext cx="7823199" cy="5012907"/>
              <a:chOff x="4254501" y="1662528"/>
              <a:chExt cx="7823199" cy="501290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9E1C5D-CDED-4E6C-81F9-12508416E9F5}"/>
                  </a:ext>
                </a:extLst>
              </p:cNvPr>
              <p:cNvSpPr/>
              <p:nvPr/>
            </p:nvSpPr>
            <p:spPr>
              <a:xfrm>
                <a:off x="6138832" y="1662528"/>
                <a:ext cx="4483924" cy="389638"/>
              </a:xfrm>
              <a:prstGeom prst="rect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Minerva</a:t>
                </a:r>
                <a:r>
                  <a:rPr lang="ko-KR" altLang="en-US" dirty="0"/>
                  <a:t>의 교육 목적 및 강조하는 역량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3ED305E-503B-4F72-B8DD-9645F521BC28}"/>
                  </a:ext>
                </a:extLst>
              </p:cNvPr>
              <p:cNvSpPr/>
              <p:nvPr/>
            </p:nvSpPr>
            <p:spPr>
              <a:xfrm>
                <a:off x="4254501" y="2044700"/>
                <a:ext cx="7823199" cy="463073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FB923-3082-4FD5-B1C9-827D6F3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75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A497-21A4-4F4B-B360-EB78B520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457348-C0BB-4503-9A93-A3EE981A2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5000" y="1664172"/>
            <a:ext cx="5461000" cy="504142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KIRD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무엇을 하는 기관인가</a:t>
            </a:r>
            <a:r>
              <a:rPr lang="en-US" altLang="ko-KR" dirty="0"/>
              <a:t>?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어떤 교육을 하고 있는가</a:t>
            </a:r>
            <a:r>
              <a:rPr lang="en-US" altLang="ko-KR" dirty="0"/>
              <a:t>?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교육의 대상자는 누구인가</a:t>
            </a:r>
            <a:r>
              <a:rPr lang="en-US" altLang="ko-KR" dirty="0"/>
              <a:t>?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어떻게 교육을 하는가</a:t>
            </a:r>
            <a:r>
              <a:rPr lang="en-US" altLang="ko-KR" dirty="0"/>
              <a:t>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KIRD </a:t>
            </a:r>
            <a:r>
              <a:rPr lang="ko-KR" altLang="en-US" dirty="0"/>
              <a:t>기대하는 화상강의의 종류는 무엇인가</a:t>
            </a:r>
            <a:r>
              <a:rPr lang="en-US" altLang="ko-KR" dirty="0"/>
              <a:t>?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강의식 강의 경우 기능 상세 설명</a:t>
            </a:r>
            <a:endParaRPr lang="en-US" altLang="ko-KR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토론식 강의 경우 기능 상세 설명</a:t>
            </a:r>
            <a:endParaRPr lang="en-US" altLang="ko-KR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프로젝트식 강의 경우 기능 상세 설명</a:t>
            </a:r>
            <a:endParaRPr lang="en-US" altLang="ko-KR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화상강의 참여자의 평균 수는</a:t>
            </a:r>
            <a:r>
              <a:rPr lang="en-US" altLang="ko-KR" dirty="0"/>
              <a:t>?</a:t>
            </a:r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E48417-2A08-46B0-829C-8004712D9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64172"/>
            <a:ext cx="5880100" cy="504142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3"/>
            </a:pPr>
            <a:r>
              <a:rPr lang="ko-KR" altLang="en-US" dirty="0"/>
              <a:t>사례 조사</a:t>
            </a:r>
            <a:endParaRPr lang="en-US" altLang="ko-KR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Minerva School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BigBlueButton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dirty="0"/>
              <a:t>KIRD vs. Minerva vs. BigBlueButton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강의진행 방식 비교</a:t>
            </a:r>
            <a:endParaRPr lang="en-US" altLang="ko-KR" dirty="0"/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기능 비교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+mj-lt"/>
              <a:buAutoNum type="arabicPeriod" startAt="5"/>
            </a:pPr>
            <a:r>
              <a:rPr lang="ko-KR" altLang="en-US" dirty="0"/>
              <a:t>결론</a:t>
            </a:r>
            <a:r>
              <a:rPr lang="en-US" altLang="ko-KR" dirty="0"/>
              <a:t>: KIRD </a:t>
            </a:r>
            <a:r>
              <a:rPr lang="ko-KR" altLang="en-US" dirty="0"/>
              <a:t>위한 최소 범위의 화상강의 플랫폼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KIRD </a:t>
            </a:r>
            <a:r>
              <a:rPr lang="ko-KR" altLang="en-US" dirty="0"/>
              <a:t>위한 최서 범위의 화상강의 플랫폼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KIRD </a:t>
            </a:r>
            <a:r>
              <a:rPr lang="ko-KR" altLang="en-US" dirty="0"/>
              <a:t>특정 기능</a:t>
            </a:r>
            <a:endParaRPr lang="en-US" altLang="ko-KR" dirty="0"/>
          </a:p>
          <a:p>
            <a:pPr marL="514350" lvl="1" indent="-514350">
              <a:lnSpc>
                <a:spcPct val="12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ko-KR" altLang="en-US" sz="2800" dirty="0"/>
              <a:t>기타 기능</a:t>
            </a:r>
            <a:endParaRPr lang="en-US" altLang="ko-K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7ED7E-D9A3-43B9-9F51-5ED6ABCB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6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36C6F15-FC7C-46C3-B343-8CB6518E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Minerva School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E3AB-75B4-4314-A0A8-22146E64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LcPeriod" startAt="2"/>
            </a:pPr>
            <a:r>
              <a:rPr lang="ko-KR" altLang="en-US" sz="2000" dirty="0"/>
              <a:t>교육진행 방식</a:t>
            </a:r>
            <a:r>
              <a:rPr lang="en-US" altLang="ko-KR" sz="2000" dirty="0"/>
              <a:t>: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전반적으로 </a:t>
            </a:r>
            <a:r>
              <a:rPr lang="en-US" altLang="ko-KR" sz="1800" b="1" dirty="0"/>
              <a:t>Active learning</a:t>
            </a:r>
            <a:r>
              <a:rPr lang="ko-KR" altLang="en-US" sz="1800" dirty="0"/>
              <a:t>을 활용함</a:t>
            </a:r>
            <a:r>
              <a:rPr lang="en-US" altLang="ko-KR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“Small seminars” </a:t>
            </a:r>
            <a:r>
              <a:rPr lang="ko-KR" altLang="en-US" sz="1800" dirty="0"/>
              <a:t>위주로 진행됨</a:t>
            </a:r>
            <a:r>
              <a:rPr lang="en-US" altLang="ko-KR" sz="1800" dirty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  which focuses on discussion, debate, and collaborative work </a:t>
            </a:r>
            <a:br>
              <a:rPr lang="en-US" altLang="ko-KR" sz="1400" dirty="0">
                <a:sym typeface="Wingdings" panose="05000000000000000000" pitchFamily="2" charset="2"/>
              </a:rPr>
            </a:br>
            <a:r>
              <a:rPr lang="en-US" altLang="ko-KR" sz="1400" dirty="0">
                <a:sym typeface="Wingdings" panose="05000000000000000000" pitchFamily="2" charset="2"/>
              </a:rPr>
              <a:t>sessions</a:t>
            </a:r>
            <a:endParaRPr lang="en-US" altLang="ko-KR" sz="1400" dirty="0"/>
          </a:p>
          <a:p>
            <a:r>
              <a:rPr lang="ko-KR" altLang="en-US" sz="1800" dirty="0"/>
              <a:t>핵심 학습활동</a:t>
            </a:r>
            <a:r>
              <a:rPr lang="en-US" altLang="ko-KR" sz="1800" dirty="0"/>
              <a:t>: </a:t>
            </a:r>
            <a:r>
              <a:rPr lang="ko-KR" altLang="en-US" sz="1800" b="1" dirty="0"/>
              <a:t>토론</a:t>
            </a:r>
            <a:r>
              <a:rPr lang="en-US" altLang="ko-KR" sz="1800" dirty="0"/>
              <a:t>, </a:t>
            </a:r>
            <a:r>
              <a:rPr lang="ko-KR" altLang="en-US" sz="1800" b="1" dirty="0"/>
              <a:t>프로젝트</a:t>
            </a:r>
            <a:r>
              <a:rPr lang="en-US" altLang="ko-KR" sz="1800" dirty="0"/>
              <a:t>(</a:t>
            </a:r>
            <a:r>
              <a:rPr lang="ko-KR" altLang="en-US" sz="1800" dirty="0"/>
              <a:t>협업활동</a:t>
            </a:r>
            <a:r>
              <a:rPr lang="en-US" altLang="ko-KR" sz="1800" dirty="0"/>
              <a:t>) </a:t>
            </a:r>
            <a:r>
              <a:rPr lang="ko-KR" altLang="en-US" sz="1800" dirty="0"/>
              <a:t>등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3053B4-EBFF-4C32-89F9-ABFD5D11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C39DAA54-D977-4981-A30D-4F3DAB81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85" y="891442"/>
            <a:ext cx="4630075" cy="2996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EA65FD-AA40-4A49-8B2C-1FE88FDA1281}"/>
              </a:ext>
            </a:extLst>
          </p:cNvPr>
          <p:cNvGrpSpPr/>
          <p:nvPr/>
        </p:nvGrpSpPr>
        <p:grpSpPr>
          <a:xfrm>
            <a:off x="3143668" y="4071668"/>
            <a:ext cx="8858167" cy="2691271"/>
            <a:chOff x="3143668" y="4071668"/>
            <a:chExt cx="8858167" cy="26912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87F587-B85C-45FA-A637-BEB9CAB8D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117" y="4071668"/>
              <a:ext cx="3243718" cy="26407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17C340-344D-461A-81F1-22C269E5C09D}"/>
                </a:ext>
              </a:extLst>
            </p:cNvPr>
            <p:cNvSpPr/>
            <p:nvPr/>
          </p:nvSpPr>
          <p:spPr>
            <a:xfrm>
              <a:off x="3143668" y="4807957"/>
              <a:ext cx="6671036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2D3B45"/>
                  </a:solidFill>
                </a:rPr>
                <a:t>Active learning as the intersection of three components;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2D3B45"/>
                  </a:solidFill>
                </a:rPr>
                <a:t>doing </a:t>
              </a:r>
              <a:r>
                <a:rPr lang="en-US" altLang="ko-KR" sz="1400" dirty="0">
                  <a:solidFill>
                    <a:srgbClr val="2D3B45"/>
                  </a:solidFill>
                </a:rPr>
                <a:t>or </a:t>
              </a:r>
              <a:r>
                <a:rPr lang="en-US" altLang="ko-KR" sz="1400" b="1" dirty="0">
                  <a:solidFill>
                    <a:srgbClr val="2D3B45"/>
                  </a:solidFill>
                </a:rPr>
                <a:t>observing </a:t>
              </a:r>
              <a:r>
                <a:rPr lang="en-US" altLang="ko-KR" sz="1400" dirty="0">
                  <a:solidFill>
                    <a:srgbClr val="2D3B45"/>
                  </a:solidFill>
                </a:rPr>
                <a:t>(what called a "rich learning experience"),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2D3B45"/>
                  </a:solidFill>
                </a:rPr>
                <a:t>information and ideas</a:t>
              </a:r>
              <a:r>
                <a:rPr lang="en-US" altLang="ko-KR" sz="1400" dirty="0">
                  <a:solidFill>
                    <a:srgbClr val="2D3B45"/>
                  </a:solidFill>
                </a:rPr>
                <a:t>, 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rgbClr val="2D3B45"/>
                  </a:solidFill>
                </a:rPr>
                <a:t>reflective dialogue</a:t>
              </a:r>
              <a:r>
                <a:rPr lang="en-US" altLang="ko-KR" sz="1400" dirty="0">
                  <a:solidFill>
                    <a:srgbClr val="2D3B45"/>
                  </a:solidFill>
                </a:rPr>
                <a:t>.</a:t>
              </a:r>
              <a:endParaRPr lang="en-US" altLang="ko-KR" sz="1400" b="0" i="0" dirty="0">
                <a:solidFill>
                  <a:srgbClr val="2D3B45"/>
                </a:solidFill>
                <a:effectLst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248D8F-13C4-4817-B751-70541D9086D9}"/>
                </a:ext>
              </a:extLst>
            </p:cNvPr>
            <p:cNvSpPr/>
            <p:nvPr/>
          </p:nvSpPr>
          <p:spPr>
            <a:xfrm>
              <a:off x="3143668" y="4122171"/>
              <a:ext cx="8770692" cy="264076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3263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in front of a computer&#10;&#10;Description generated with very high confidence">
            <a:extLst>
              <a:ext uri="{FF2B5EF4-FFF2-40B4-BE49-F238E27FC236}">
                <a16:creationId xmlns:a16="http://schemas.microsoft.com/office/drawing/2014/main" id="{C2F7927B-3454-48CD-A85F-49FE6B894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" b="1182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8AE848F-02E3-4141-A5C8-1C6DBDD8124C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DD4D625-8050-4DC0-91E4-3FAC8546C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49120"/>
              </p:ext>
            </p:extLst>
          </p:nvPr>
        </p:nvGraphicFramePr>
        <p:xfrm>
          <a:off x="307349" y="3032758"/>
          <a:ext cx="11725651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265">
                  <a:extLst>
                    <a:ext uri="{9D8B030D-6E8A-4147-A177-3AD203B41FA5}">
                      <a16:colId xmlns:a16="http://schemas.microsoft.com/office/drawing/2014/main" val="4001999484"/>
                    </a:ext>
                  </a:extLst>
                </a:gridCol>
                <a:gridCol w="8356386">
                  <a:extLst>
                    <a:ext uri="{9D8B030D-6E8A-4147-A177-3AD203B41FA5}">
                      <a16:colId xmlns:a16="http://schemas.microsoft.com/office/drawing/2014/main" val="4184624169"/>
                    </a:ext>
                  </a:extLst>
                </a:gridCol>
              </a:tblGrid>
              <a:tr h="3297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기능</a:t>
                      </a:r>
                      <a:endParaRPr lang="en-US" altLang="ko-KR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340350"/>
                  </a:ext>
                </a:extLst>
              </a:tr>
              <a:tr h="329734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800" dirty="0">
                          <a:solidFill>
                            <a:schemeClr val="bg1"/>
                          </a:solidFill>
                        </a:rPr>
                        <a:t>Recording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화상강의 세션 끝난 후에 교수자가 녹화된 동영상을 보고 학습자를 평가함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983077"/>
                  </a:ext>
                </a:extLst>
              </a:tr>
              <a:tr h="329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Video conferencing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여러 명이 다 같이 토론하거나 그룹별로 나눠서 토론함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 (</a:t>
                      </a:r>
                      <a:r>
                        <a:rPr lang="tr-TR" altLang="ko-KR" sz="1400" dirty="0">
                          <a:solidFill>
                            <a:schemeClr val="bg1"/>
                          </a:solidFill>
                        </a:rPr>
                        <a:t>group discussion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&amp; debates)</a:t>
                      </a:r>
                      <a:r>
                        <a:rPr lang="tr-TR" altLang="ko-KR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06045"/>
                  </a:ext>
                </a:extLst>
              </a:tr>
              <a:tr h="3297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breakout groups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교실을 그룹별로 나눌 수 있도록 하는 기능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884524"/>
                  </a:ext>
                </a:extLst>
              </a:tr>
              <a:tr h="569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quizzes and polls, real-time simulations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dirty="0">
                          <a:solidFill>
                            <a:schemeClr val="bg1"/>
                          </a:solidFill>
                          <a:effectLst/>
                          <a:latin typeface="Chronicle Deck A"/>
                        </a:rPr>
                        <a:t>real-time simulations </a:t>
                      </a:r>
                      <a:r>
                        <a:rPr lang="en-US" altLang="ko-KR" sz="1400" b="0" i="0" dirty="0">
                          <a:solidFill>
                            <a:schemeClr val="bg1"/>
                          </a:solidFill>
                          <a:effectLst/>
                          <a:latin typeface="Chronicle Deck A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400" b="0" i="0" dirty="0">
                          <a:solidFill>
                            <a:schemeClr val="bg1"/>
                          </a:solidFill>
                          <a:effectLst/>
                          <a:latin typeface="Chronicle Deck A"/>
                        </a:rPr>
                        <a:t> enable rapid evaluation of hypotheses for subjects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20661"/>
                  </a:ext>
                </a:extLst>
              </a:tr>
              <a:tr h="9292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collaborative document creation and editing (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공동작업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Professors and students demonstrate and write on documents, show photos, pull up websites and play videos.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Students take notes, edit documents, see classmates’ contributions, and receive an archive of notes after class.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979204"/>
                  </a:ext>
                </a:extLst>
              </a:tr>
              <a:tr h="719420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800" dirty="0">
                          <a:solidFill>
                            <a:schemeClr val="bg1"/>
                          </a:solidFill>
                        </a:rPr>
                        <a:t>Individualized Feedback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one-on-one meetings with the professor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get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feedback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일대일로 교수자랑 화상회의를 할 때 교수자와 학습자가 학습자의 학습분석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성적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퀴즈 등에 대한 데이터를 확인할 수 있음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.)</a:t>
                      </a: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86438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D61AC13B-B511-42F6-8CC1-EA1A8BD2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1. Minerva School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698E747-06EB-4391-893A-53AB81B87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260"/>
            <a:ext cx="10515600" cy="458970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r>
              <a:rPr lang="ko-KR" altLang="en-US" sz="2000" dirty="0">
                <a:solidFill>
                  <a:schemeClr val="bg1"/>
                </a:solidFill>
              </a:rPr>
              <a:t>활용된 화상강의 플랫폼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Minerva</a:t>
            </a:r>
            <a:r>
              <a:rPr lang="ko-KR" altLang="en-US" sz="1400" dirty="0">
                <a:solidFill>
                  <a:schemeClr val="bg1"/>
                </a:solidFill>
              </a:rPr>
              <a:t>의 화상강의 플랫폼을 </a:t>
            </a:r>
            <a:r>
              <a:rPr lang="en-US" altLang="ko-KR" sz="1400" b="1" dirty="0" err="1">
                <a:solidFill>
                  <a:schemeClr val="bg1"/>
                </a:solidFill>
              </a:rPr>
              <a:t>tokbox</a:t>
            </a:r>
            <a:r>
              <a:rPr lang="ko-KR" altLang="en-US" sz="1400" dirty="0">
                <a:solidFill>
                  <a:schemeClr val="bg1"/>
                </a:solidFill>
              </a:rPr>
              <a:t>가 개발했음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lphaLcPeriod" startAt="3"/>
            </a:pPr>
            <a:endParaRPr lang="en-US" altLang="ko-KR" sz="12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DFC74-78E9-4A0D-93DF-DC65A1A8DF73}"/>
              </a:ext>
            </a:extLst>
          </p:cNvPr>
          <p:cNvSpPr/>
          <p:nvPr/>
        </p:nvSpPr>
        <p:spPr>
          <a:xfrm>
            <a:off x="6908800" y="858263"/>
            <a:ext cx="5124200" cy="156966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Individualized instruction and frequent feedback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Attendance from anywhere with broadband internet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Simplified schedule and assignment management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Enhanced performance review and progress tracking</a:t>
            </a:r>
            <a:endParaRPr lang="en-US" altLang="ko-KR" sz="16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AA848B-7B22-459F-96A3-8ADB9D95C13E}"/>
              </a:ext>
            </a:extLst>
          </p:cNvPr>
          <p:cNvSpPr/>
          <p:nvPr/>
        </p:nvSpPr>
        <p:spPr>
          <a:xfrm>
            <a:off x="7292185" y="576370"/>
            <a:ext cx="908300" cy="2691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강점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0F70A4-77DB-4FCB-A414-E8E6F5C79836}"/>
              </a:ext>
            </a:extLst>
          </p:cNvPr>
          <p:cNvSpPr/>
          <p:nvPr/>
        </p:nvSpPr>
        <p:spPr>
          <a:xfrm>
            <a:off x="838200" y="2738180"/>
            <a:ext cx="908300" cy="2660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기능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52BAAC6C-B82E-44E4-9573-07E8C9E6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246852-A01B-4BFC-84BB-B4E12890B92C}"/>
              </a:ext>
            </a:extLst>
          </p:cNvPr>
          <p:cNvSpPr/>
          <p:nvPr/>
        </p:nvSpPr>
        <p:spPr>
          <a:xfrm>
            <a:off x="8511120" y="76202"/>
            <a:ext cx="36615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highlight>
                  <a:srgbClr val="EDF4FB"/>
                </a:highlight>
                <a:hlinkClick r:id="rId4"/>
              </a:rPr>
              <a:t>https://www.minerva.kgi.edu/academics/small-seminars/</a:t>
            </a:r>
            <a:r>
              <a:rPr lang="ko-KR" altLang="en-US" sz="1050" dirty="0">
                <a:solidFill>
                  <a:schemeClr val="bg1"/>
                </a:solidFill>
                <a:highlight>
                  <a:srgbClr val="EDF4FB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022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FDA5-FDCC-42A8-B9F1-E3BAD22AD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944" y="2450166"/>
            <a:ext cx="380085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Google docs</a:t>
            </a:r>
            <a:r>
              <a:rPr lang="ko-KR" altLang="en-US" sz="2000" dirty="0"/>
              <a:t>같은 공동작업</a:t>
            </a:r>
            <a:r>
              <a:rPr lang="en-US" altLang="ko-KR" sz="20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여러 명이 같이 문서를 작성할 수 있도록 하는 기능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b="1" dirty="0"/>
              <a:t>쉬운 방법</a:t>
            </a:r>
            <a:r>
              <a:rPr lang="en-US" altLang="ko-KR" sz="2000" b="1" dirty="0"/>
              <a:t>:</a:t>
            </a:r>
            <a:r>
              <a:rPr lang="en-US" altLang="ko-KR" sz="2000" dirty="0"/>
              <a:t> Google Docs</a:t>
            </a:r>
            <a:r>
              <a:rPr lang="ko-KR" altLang="en-US" sz="2000" dirty="0"/>
              <a:t>과 연동시키기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593E2B-A988-41C2-9AD2-F4EC5C02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3" y="2371725"/>
            <a:ext cx="7212391" cy="406731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1114DA-2EDE-4544-A03E-94513F4A0A38}"/>
              </a:ext>
            </a:extLst>
          </p:cNvPr>
          <p:cNvSpPr txBox="1">
            <a:spLocks/>
          </p:cNvSpPr>
          <p:nvPr/>
        </p:nvSpPr>
        <p:spPr>
          <a:xfrm>
            <a:off x="838200" y="15872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r>
              <a:rPr lang="ko-KR" altLang="en-US" sz="2000" dirty="0"/>
              <a:t>활용된 화상강의 플랫폼</a:t>
            </a:r>
            <a:r>
              <a:rPr lang="en-US" altLang="ko-KR" sz="2000" dirty="0"/>
              <a:t>: </a:t>
            </a:r>
            <a:r>
              <a:rPr lang="ko-KR" altLang="en-US" sz="2000" b="1" dirty="0"/>
              <a:t>공동 작업 기능</a:t>
            </a:r>
            <a:endParaRPr lang="en-US" altLang="ko-KR" sz="2000" b="1" dirty="0"/>
          </a:p>
          <a:p>
            <a:pPr marL="457200" lvl="1" indent="0">
              <a:lnSpc>
                <a:spcPct val="100000"/>
              </a:lnSpc>
              <a:buNone/>
            </a:pPr>
            <a:endParaRPr lang="ko-KR" alt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9FDDC-FA40-410D-96CB-DCF6749B441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1. Minerva School </a:t>
            </a:r>
            <a:endParaRPr lang="ko-KR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AE7181-6E06-43F7-BF70-4E0CC1DA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44594-696A-408E-8D5D-A0DB85F03ABC}"/>
              </a:ext>
            </a:extLst>
          </p:cNvPr>
          <p:cNvSpPr/>
          <p:nvPr/>
        </p:nvSpPr>
        <p:spPr>
          <a:xfrm>
            <a:off x="9157805" y="6415801"/>
            <a:ext cx="30636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hlinkClick r:id="rId3"/>
              </a:rPr>
              <a:t>https://www.youtube.com/watch?v=Gk5iiXqh7Tg</a:t>
            </a:r>
            <a:r>
              <a:rPr lang="ko-KR" alt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9693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ED23F9-F490-45DF-93FA-EAEA93129B94}"/>
              </a:ext>
            </a:extLst>
          </p:cNvPr>
          <p:cNvSpPr txBox="1">
            <a:spLocks/>
          </p:cNvSpPr>
          <p:nvPr/>
        </p:nvSpPr>
        <p:spPr>
          <a:xfrm>
            <a:off x="838200" y="15872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r>
              <a:rPr lang="ko-KR" altLang="en-US" sz="2000" dirty="0"/>
              <a:t>활용된 화상강의 플랫폼</a:t>
            </a:r>
            <a:r>
              <a:rPr lang="en-US" altLang="ko-KR" sz="2000" dirty="0"/>
              <a:t>: </a:t>
            </a:r>
            <a:r>
              <a:rPr lang="en-US" altLang="ko-KR" sz="2000" b="1" dirty="0"/>
              <a:t>Breakout rooms </a:t>
            </a:r>
            <a:r>
              <a:rPr lang="ko-KR" altLang="en-US" sz="2000" b="1" dirty="0"/>
              <a:t>기능</a:t>
            </a:r>
            <a:endParaRPr lang="en-US" altLang="ko-KR" sz="2000" b="1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800" dirty="0"/>
              <a:t>화상강의 참여자들을 작은 그룹으로 그룹화하는 기능</a:t>
            </a:r>
            <a:endParaRPr lang="en-US" altLang="ko-KR" sz="1400" dirty="0"/>
          </a:p>
          <a:p>
            <a:pPr lvl="1">
              <a:lnSpc>
                <a:spcPct val="100000"/>
              </a:lnSpc>
            </a:pPr>
            <a:endParaRPr lang="ko-KR" altLang="en-US" sz="1600" dirty="0"/>
          </a:p>
        </p:txBody>
      </p:sp>
      <p:pic>
        <p:nvPicPr>
          <p:cNvPr id="6" name="Picture 2" descr="https://lh6.googleusercontent.com/SpsLCGsliV_p4FtfcbU-HYnoERyT-AMgej8zCcoz64iZFw9IP49012v7W_tmHQegOLgxXv4hKCkHz6tBsiqYKexXjA141j1bGnKt-Rw5cEafGdpLw2DiEehU1lN5LmjKXgDgWUYik00">
            <a:extLst>
              <a:ext uri="{FF2B5EF4-FFF2-40B4-BE49-F238E27FC236}">
                <a16:creationId xmlns:a16="http://schemas.microsoft.com/office/drawing/2014/main" id="{2262C493-C53D-4CA6-BB63-6D0DE3C89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3" y="2964163"/>
            <a:ext cx="5125112" cy="332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53CA735-5795-40FC-80DF-EFD408CA4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2" r="16847" b="1"/>
          <a:stretch/>
        </p:blipFill>
        <p:spPr>
          <a:xfrm>
            <a:off x="5752324" y="2551118"/>
            <a:ext cx="6232023" cy="41846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DFF26-0443-4F43-B1D0-582AEEA30127}"/>
              </a:ext>
            </a:extLst>
          </p:cNvPr>
          <p:cNvSpPr txBox="1">
            <a:spLocks/>
          </p:cNvSpPr>
          <p:nvPr/>
        </p:nvSpPr>
        <p:spPr>
          <a:xfrm>
            <a:off x="1764169" y="2538650"/>
            <a:ext cx="2201501" cy="42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50000"/>
              </a:lnSpc>
              <a:buNone/>
            </a:pPr>
            <a:endParaRPr lang="ko-KR" altLang="en-US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ECC723-7B4D-4F82-BFBE-3E55A994D732}"/>
              </a:ext>
            </a:extLst>
          </p:cNvPr>
          <p:cNvSpPr txBox="1">
            <a:spLocks/>
          </p:cNvSpPr>
          <p:nvPr/>
        </p:nvSpPr>
        <p:spPr>
          <a:xfrm>
            <a:off x="7868469" y="2125605"/>
            <a:ext cx="1857469" cy="42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50000"/>
              </a:lnSpc>
              <a:buNone/>
            </a:pPr>
            <a:endParaRPr lang="ko-KR" altLang="en-US" sz="1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34E508-0C6B-4683-B6B5-529820CEB2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1. Minerva School </a:t>
            </a:r>
            <a:endParaRPr lang="ko-KR" alt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045059F-E660-4A95-A0E2-6DE1A068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C1BCF-0165-4D7A-94B1-0A2C95BAE145}"/>
              </a:ext>
            </a:extLst>
          </p:cNvPr>
          <p:cNvSpPr/>
          <p:nvPr/>
        </p:nvSpPr>
        <p:spPr>
          <a:xfrm>
            <a:off x="461653" y="6176963"/>
            <a:ext cx="5125112" cy="279406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교수자가 </a:t>
            </a:r>
            <a:r>
              <a:rPr lang="en-US" altLang="ko-KR" sz="1400" dirty="0"/>
              <a:t>Grouping </a:t>
            </a:r>
            <a:r>
              <a:rPr lang="ko-KR" altLang="en-US" sz="1400" dirty="0"/>
              <a:t>하는 화면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B0753-D272-46F6-BEBD-C8987B4AB3CB}"/>
              </a:ext>
            </a:extLst>
          </p:cNvPr>
          <p:cNvSpPr/>
          <p:nvPr/>
        </p:nvSpPr>
        <p:spPr>
          <a:xfrm>
            <a:off x="5752324" y="6456369"/>
            <a:ext cx="6232022" cy="265106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그룹 </a:t>
            </a:r>
            <a:r>
              <a:rPr lang="tr-TR" altLang="ko-KR" sz="1400" dirty="0"/>
              <a:t>D</a:t>
            </a:r>
            <a:r>
              <a:rPr lang="ko-KR" altLang="en-US" sz="1400" dirty="0"/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281641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96FC1C6-5BC2-4BDB-93C1-94FBD1BF7865}"/>
              </a:ext>
            </a:extLst>
          </p:cNvPr>
          <p:cNvSpPr txBox="1">
            <a:spLocks/>
          </p:cNvSpPr>
          <p:nvPr/>
        </p:nvSpPr>
        <p:spPr>
          <a:xfrm>
            <a:off x="838200" y="15872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r>
              <a:rPr lang="ko-KR" altLang="en-US" sz="2000" dirty="0"/>
              <a:t>활용된 화상강의 플랫폼</a:t>
            </a:r>
            <a:r>
              <a:rPr lang="en-US" altLang="ko-KR" sz="2000" dirty="0"/>
              <a:t>: </a:t>
            </a:r>
            <a:r>
              <a:rPr lang="ko-KR" altLang="en-US" sz="2000" b="1" dirty="0"/>
              <a:t>공동작업 </a:t>
            </a:r>
            <a:r>
              <a:rPr lang="en-US" altLang="ko-KR" sz="2000" b="1" dirty="0"/>
              <a:t>+ Breakout </a:t>
            </a:r>
            <a:r>
              <a:rPr lang="ko-KR" altLang="en-US" sz="2000" b="1" dirty="0"/>
              <a:t>기능</a:t>
            </a:r>
            <a:endParaRPr lang="en-US" altLang="ko-KR" sz="2000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173D920-DF76-4FE1-BAAE-FBBC0C51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Minerva School 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878CC-D141-496E-8581-319CD4473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1" y="2272549"/>
            <a:ext cx="7971299" cy="44492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DA5656-31A1-421B-ACA6-71FCA649A685}"/>
              </a:ext>
            </a:extLst>
          </p:cNvPr>
          <p:cNvSpPr txBox="1">
            <a:spLocks/>
          </p:cNvSpPr>
          <p:nvPr/>
        </p:nvSpPr>
        <p:spPr>
          <a:xfrm>
            <a:off x="990600" y="17396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endParaRPr lang="ko-KR" alt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10F0BB-B033-4044-B3FC-38BA28A9798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77196A-35E8-4278-A115-F6A072DA5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2272549"/>
            <a:ext cx="3234199" cy="39044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학습자들이 그룹별로 나누고 공동 교수자가 그룹들의 학습활동을 관찰하는 화면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68A41-209F-426E-9FFD-550D4172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93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F703B-F0E0-41C6-9A1E-6F8CDE6AC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300" y="3870894"/>
            <a:ext cx="5072931" cy="2735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215F3-15F5-48C7-BB4C-5CEF4AA5E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61"/>
          <a:stretch/>
        </p:blipFill>
        <p:spPr>
          <a:xfrm>
            <a:off x="1003297" y="2684768"/>
            <a:ext cx="5072931" cy="1045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4B02A-50CB-4F43-A467-15537D2FB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27"/>
          <a:stretch/>
        </p:blipFill>
        <p:spPr>
          <a:xfrm>
            <a:off x="6661211" y="1411313"/>
            <a:ext cx="5314889" cy="23190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751160-FF8C-4491-9A0A-1873047CCC17}"/>
              </a:ext>
            </a:extLst>
          </p:cNvPr>
          <p:cNvSpPr/>
          <p:nvPr/>
        </p:nvSpPr>
        <p:spPr>
          <a:xfrm>
            <a:off x="9173225" y="85171"/>
            <a:ext cx="30187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https://www.youtube.com/watch?v=Gk5iiXqh7Tg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103BE2-7902-4D8B-AC1C-0FA9A24C4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11" y="3874501"/>
            <a:ext cx="5314889" cy="27322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45D207-24E0-4FC5-83E4-6DFD6A5225C8}"/>
              </a:ext>
            </a:extLst>
          </p:cNvPr>
          <p:cNvSpPr/>
          <p:nvPr/>
        </p:nvSpPr>
        <p:spPr>
          <a:xfrm>
            <a:off x="1003298" y="3482912"/>
            <a:ext cx="5072931" cy="260765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Yes/No Question</a:t>
            </a:r>
            <a:endParaRPr lang="ko-KR" altLang="en-US" sz="12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AF5EEA4-1C34-49BC-A0F8-354B4D9D4333}"/>
              </a:ext>
            </a:extLst>
          </p:cNvPr>
          <p:cNvSpPr txBox="1">
            <a:spLocks/>
          </p:cNvSpPr>
          <p:nvPr/>
        </p:nvSpPr>
        <p:spPr>
          <a:xfrm>
            <a:off x="990600" y="17396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endParaRPr lang="en-US" altLang="ko-KR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07B4A-E66C-4D88-8AD7-7077B0B6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696CB01D-C4F8-4507-BB9D-B22E6031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1. Minerva School </a:t>
            </a:r>
            <a:endParaRPr lang="ko-KR" alt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1F3D401-C861-4590-A7A4-90D4EF9B238B}"/>
              </a:ext>
            </a:extLst>
          </p:cNvPr>
          <p:cNvSpPr txBox="1">
            <a:spLocks/>
          </p:cNvSpPr>
          <p:nvPr/>
        </p:nvSpPr>
        <p:spPr>
          <a:xfrm>
            <a:off x="838200" y="15872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r>
              <a:rPr lang="ko-KR" altLang="en-US" sz="2000" dirty="0"/>
              <a:t>활용된 화상강의 플랫폼</a:t>
            </a:r>
            <a:r>
              <a:rPr lang="en-US" altLang="ko-KR" sz="2000" dirty="0"/>
              <a:t>: </a:t>
            </a:r>
            <a:r>
              <a:rPr lang="ko-KR" altLang="en-US" sz="2000" b="1" dirty="0"/>
              <a:t>퀴즈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투표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기능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032232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1ADB-B688-4A46-B9F3-EDEE4B09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546" y="2371725"/>
            <a:ext cx="363685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오랫동안 참여하지 않는 </a:t>
            </a:r>
            <a:r>
              <a:rPr lang="en-US" altLang="ko-KR" sz="2000" dirty="0"/>
              <a:t>(</a:t>
            </a:r>
            <a:r>
              <a:rPr lang="ko-KR" altLang="en-US" sz="2000" dirty="0"/>
              <a:t>말하지 않는</a:t>
            </a:r>
            <a:r>
              <a:rPr lang="en-US" altLang="ko-KR" sz="2000" dirty="0"/>
              <a:t>) </a:t>
            </a:r>
            <a:r>
              <a:rPr lang="ko-KR" altLang="en-US" sz="2000" dirty="0"/>
              <a:t>학생을 노란색</a:t>
            </a:r>
            <a:r>
              <a:rPr lang="en-US" altLang="ko-KR" sz="2000" dirty="0"/>
              <a:t>/</a:t>
            </a:r>
            <a:r>
              <a:rPr lang="ko-KR" altLang="en-US" sz="2000" dirty="0"/>
              <a:t>빨간색으로 표시하기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42054-6574-45D9-AD36-14FCECB6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68" y="2371725"/>
            <a:ext cx="7335947" cy="41218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7B0323-E9ED-4B47-82B2-775D90984602}"/>
              </a:ext>
            </a:extLst>
          </p:cNvPr>
          <p:cNvSpPr txBox="1">
            <a:spLocks/>
          </p:cNvSpPr>
          <p:nvPr/>
        </p:nvSpPr>
        <p:spPr>
          <a:xfrm>
            <a:off x="990600" y="17396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endParaRPr lang="ko-KR" altLang="en-US" sz="1600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EFB00-0583-4982-902D-0C24A369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DF34D6E-A5B0-45CB-83D4-A8C6CB68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1. Minerva School </a:t>
            </a:r>
            <a:endParaRPr lang="ko-KR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98709E-0023-4E85-A096-9491EE57E831}"/>
              </a:ext>
            </a:extLst>
          </p:cNvPr>
          <p:cNvSpPr txBox="1">
            <a:spLocks/>
          </p:cNvSpPr>
          <p:nvPr/>
        </p:nvSpPr>
        <p:spPr>
          <a:xfrm>
            <a:off x="838200" y="15872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r>
              <a:rPr lang="ko-KR" altLang="en-US" sz="2000" dirty="0"/>
              <a:t>활용된 화상강의 플랫폼</a:t>
            </a:r>
            <a:r>
              <a:rPr lang="en-US" altLang="ko-KR" sz="2000" dirty="0"/>
              <a:t>: </a:t>
            </a:r>
            <a:r>
              <a:rPr lang="ko-KR" altLang="en-US" sz="2000" b="1" dirty="0"/>
              <a:t>독려 기능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1384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AF3C-8FFA-4771-8A22-A34806A2C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833" y="2274867"/>
            <a:ext cx="4330046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sz="2000" dirty="0"/>
              <a:t>녹화된 동영상을 교수자가 다시 확인하면서 학습자들을 평가할 수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있도록 하는 기능 </a:t>
            </a:r>
            <a:endParaRPr lang="en-US" altLang="ko-KR" sz="2000" dirty="0"/>
          </a:p>
          <a:p>
            <a:pPr algn="just">
              <a:lnSpc>
                <a:spcPct val="100000"/>
              </a:lnSpc>
            </a:pPr>
            <a:r>
              <a:rPr lang="ko-KR" altLang="en-US" sz="2000" dirty="0"/>
              <a:t>학습자에 대한 통계 데이터</a:t>
            </a:r>
            <a:r>
              <a:rPr lang="en-US" altLang="ko-KR" sz="2000" dirty="0"/>
              <a:t>(</a:t>
            </a:r>
            <a:r>
              <a:rPr lang="ko-KR" altLang="en-US" sz="2000" dirty="0"/>
              <a:t>몇 분</a:t>
            </a:r>
            <a:r>
              <a:rPr lang="en-US" altLang="ko-KR" sz="2000" dirty="0"/>
              <a:t> </a:t>
            </a:r>
            <a:r>
              <a:rPr lang="ko-KR" altLang="en-US" sz="2000" dirty="0"/>
              <a:t>몇 초 이야기 했는지 등</a:t>
            </a:r>
            <a:r>
              <a:rPr lang="en-US" altLang="ko-KR" sz="2000" dirty="0"/>
              <a:t>)</a:t>
            </a:r>
            <a:r>
              <a:rPr lang="ko-KR" altLang="en-US" sz="2000" dirty="0"/>
              <a:t>을 제시하는 기능</a:t>
            </a:r>
            <a:endParaRPr lang="en-US" altLang="ko-KR" sz="2000" dirty="0"/>
          </a:p>
          <a:p>
            <a:pPr algn="just">
              <a:lnSpc>
                <a:spcPct val="100000"/>
              </a:lnSpc>
            </a:pPr>
            <a:r>
              <a:rPr lang="ko-KR" altLang="en-US" sz="2000" dirty="0"/>
              <a:t>그룹을 평가하기</a:t>
            </a:r>
            <a:r>
              <a:rPr lang="en-US" altLang="ko-KR" sz="2000" dirty="0"/>
              <a:t>, </a:t>
            </a:r>
            <a:r>
              <a:rPr lang="ko-KR" altLang="en-US" sz="2000" dirty="0"/>
              <a:t>개인을 평가하기</a:t>
            </a:r>
            <a:endParaRPr lang="en-US" altLang="ko-KR" sz="2000" dirty="0"/>
          </a:p>
          <a:p>
            <a:pPr algn="just">
              <a:lnSpc>
                <a:spcPct val="100000"/>
              </a:lnSpc>
            </a:pPr>
            <a:r>
              <a:rPr lang="ko-KR" altLang="en-US" sz="2000" dirty="0"/>
              <a:t>동영상의 몇 분 몇 초에 잘했다고 코멘트 작성하기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교수자 피드백 기능</a:t>
            </a:r>
            <a:r>
              <a:rPr lang="en-US" altLang="ko-KR" sz="2000" dirty="0"/>
              <a:t>)</a:t>
            </a:r>
          </a:p>
          <a:p>
            <a:pPr algn="just">
              <a:lnSpc>
                <a:spcPct val="100000"/>
              </a:lnSpc>
            </a:pPr>
            <a:endParaRPr lang="ko-KR" alt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634FC-B237-407E-924B-F5C29E8B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1" y="2300507"/>
            <a:ext cx="7236471" cy="4070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C4BBF1-CEF4-4300-866F-676530C73909}"/>
              </a:ext>
            </a:extLst>
          </p:cNvPr>
          <p:cNvSpPr txBox="1">
            <a:spLocks/>
          </p:cNvSpPr>
          <p:nvPr/>
        </p:nvSpPr>
        <p:spPr>
          <a:xfrm>
            <a:off x="990600" y="17396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endParaRPr lang="ko-KR" altLang="en-US" sz="16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6C271-1980-4655-8A75-B7374BD8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1EF651-53C6-444A-8B78-DE50C513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1. Minerva School </a:t>
            </a:r>
            <a:endParaRPr lang="ko-KR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C699C2-02B6-4BA2-9A00-9C607A2D9E91}"/>
              </a:ext>
            </a:extLst>
          </p:cNvPr>
          <p:cNvSpPr txBox="1">
            <a:spLocks/>
          </p:cNvSpPr>
          <p:nvPr/>
        </p:nvSpPr>
        <p:spPr>
          <a:xfrm>
            <a:off x="838200" y="15872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r>
              <a:rPr lang="ko-KR" altLang="en-US" sz="2000" dirty="0"/>
              <a:t>활용된 화상강의 플랫폼</a:t>
            </a:r>
            <a:r>
              <a:rPr lang="en-US" altLang="ko-KR" sz="2000" dirty="0"/>
              <a:t>: </a:t>
            </a:r>
            <a:r>
              <a:rPr lang="ko-KR" altLang="en-US" sz="2000" b="1" dirty="0"/>
              <a:t>학습자 평가 기능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22556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4D581AD-4C21-4BB7-B926-CE65E3221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1"/>
            <a:ext cx="12192000" cy="68175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495AA-BC7C-4DAA-BE29-A0BBD798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629" y="6052869"/>
            <a:ext cx="2743200" cy="365125"/>
          </a:xfrm>
        </p:spPr>
        <p:txBody>
          <a:bodyPr/>
          <a:lstStyle/>
          <a:p>
            <a:fld id="{5DFA4F79-E120-449D-81A8-76C4B4CD96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7EF033-6258-44D7-9D62-9D0984BFBE8F}"/>
              </a:ext>
            </a:extLst>
          </p:cNvPr>
          <p:cNvSpPr/>
          <p:nvPr/>
        </p:nvSpPr>
        <p:spPr>
          <a:xfrm>
            <a:off x="0" y="-2020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762C5-7B25-478A-AD32-FAAFABA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2. BigBlueButton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7F8F56-5580-4F91-BC1C-98F3D40B8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41646"/>
              </p:ext>
            </p:extLst>
          </p:nvPr>
        </p:nvGraphicFramePr>
        <p:xfrm>
          <a:off x="262203" y="1752807"/>
          <a:ext cx="11725651" cy="4740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0597">
                  <a:extLst>
                    <a:ext uri="{9D8B030D-6E8A-4147-A177-3AD203B41FA5}">
                      <a16:colId xmlns:a16="http://schemas.microsoft.com/office/drawing/2014/main" val="4001999484"/>
                    </a:ext>
                  </a:extLst>
                </a:gridCol>
                <a:gridCol w="6095054">
                  <a:extLst>
                    <a:ext uri="{9D8B030D-6E8A-4147-A177-3AD203B41FA5}">
                      <a16:colId xmlns:a16="http://schemas.microsoft.com/office/drawing/2014/main" val="4184624169"/>
                    </a:ext>
                  </a:extLst>
                </a:gridCol>
              </a:tblGrid>
              <a:tr h="770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Videoconferencing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(all webcams of participants including teacher and students)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Annotations (draw, write, highlight, zoom)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983077"/>
                  </a:ext>
                </a:extLst>
              </a:tr>
              <a:tr h="885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Chatting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Closed Captioning: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live captioning during a session / Show captions students in real-time / After session is finished, captions will appear as subtitles in recordings. 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938344"/>
                  </a:ext>
                </a:extLst>
              </a:tr>
              <a:tr h="770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Screen sharing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Breakout Rooms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(configure and monitor breakout rooms, groups)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306045"/>
                  </a:ext>
                </a:extLst>
              </a:tr>
              <a:tr h="770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 sharing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Polling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403581"/>
                  </a:ext>
                </a:extLst>
              </a:tr>
              <a:tr h="770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Recording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Emoticons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(used to show students’ status)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60915"/>
                  </a:ext>
                </a:extLst>
              </a:tr>
              <a:tr h="770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Whiteboard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88452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F548620-B9DF-4A98-BE02-11EE46D51F28}"/>
              </a:ext>
            </a:extLst>
          </p:cNvPr>
          <p:cNvSpPr/>
          <p:nvPr/>
        </p:nvSpPr>
        <p:spPr>
          <a:xfrm>
            <a:off x="5438649" y="1363127"/>
            <a:ext cx="908300" cy="3679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기능</a:t>
            </a:r>
          </a:p>
        </p:txBody>
      </p:sp>
      <p:pic>
        <p:nvPicPr>
          <p:cNvPr id="16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1E18140-F530-442A-912E-03A7A4A1D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20964" r="19108" b="37393"/>
          <a:stretch/>
        </p:blipFill>
        <p:spPr>
          <a:xfrm>
            <a:off x="9302730" y="5413074"/>
            <a:ext cx="2372683" cy="1004920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9E08AC2-F514-4C75-BEAB-062500FBB9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10088" r="6614" b="29871"/>
          <a:stretch/>
        </p:blipFill>
        <p:spPr>
          <a:xfrm>
            <a:off x="6101019" y="5387999"/>
            <a:ext cx="2743200" cy="102999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BD5531-B43E-44EA-8BBF-402C1A36E9F6}"/>
              </a:ext>
            </a:extLst>
          </p:cNvPr>
          <p:cNvCxnSpPr>
            <a:cxnSpLocks/>
          </p:cNvCxnSpPr>
          <p:nvPr/>
        </p:nvCxnSpPr>
        <p:spPr>
          <a:xfrm flipV="1">
            <a:off x="6429231" y="5594634"/>
            <a:ext cx="3338286" cy="685947"/>
          </a:xfrm>
          <a:prstGeom prst="straightConnector1">
            <a:avLst/>
          </a:prstGeom>
          <a:ln w="28575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569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18ACE-6351-4291-8323-E97AFCA1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9300E-5FB6-4C7E-85BC-823C82D3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759" y="1850321"/>
            <a:ext cx="6687681" cy="4506029"/>
          </a:xfrm>
          <a:prstGeom prst="rect">
            <a:avLst/>
          </a:prstGeom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5012AA-59E5-424C-86D0-2268A1C0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BigBlueButton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EDCD33-1BBE-42FB-BFCC-847E6230674F}"/>
              </a:ext>
            </a:extLst>
          </p:cNvPr>
          <p:cNvSpPr/>
          <p:nvPr/>
        </p:nvSpPr>
        <p:spPr>
          <a:xfrm>
            <a:off x="246296" y="1850321"/>
            <a:ext cx="4419823" cy="46076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화상강의 유형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250000"/>
              </a:lnSpc>
              <a:buAutoNum type="alphaUcPeriod"/>
            </a:pPr>
            <a:r>
              <a:rPr lang="en-US" altLang="ko-KR" sz="2400" dirty="0">
                <a:solidFill>
                  <a:schemeClr val="tx1"/>
                </a:solidFill>
              </a:rPr>
              <a:t>1</a:t>
            </a:r>
            <a:r>
              <a:rPr lang="ko-KR" altLang="en-US" sz="2400" dirty="0">
                <a:solidFill>
                  <a:schemeClr val="tx1"/>
                </a:solidFill>
              </a:rPr>
              <a:t>대</a:t>
            </a:r>
            <a:r>
              <a:rPr lang="en-US" altLang="ko-KR" sz="2400" dirty="0">
                <a:solidFill>
                  <a:schemeClr val="tx1"/>
                </a:solidFill>
              </a:rPr>
              <a:t>1 (</a:t>
            </a:r>
            <a:r>
              <a:rPr lang="ko-KR" altLang="en-US" sz="2400" dirty="0">
                <a:solidFill>
                  <a:schemeClr val="tx1"/>
                </a:solidFill>
              </a:rPr>
              <a:t>개별 피드백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lnSpc>
                <a:spcPct val="250000"/>
              </a:lnSpc>
              <a:buAutoNum type="alphaUcPeriod"/>
            </a:pPr>
            <a:r>
              <a:rPr lang="ko-KR" altLang="en-US" sz="2400" dirty="0">
                <a:solidFill>
                  <a:schemeClr val="tx1"/>
                </a:solidFill>
              </a:rPr>
              <a:t>토론식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강의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50000"/>
              </a:lnSpc>
              <a:buAutoNum type="alphaUcPeriod"/>
            </a:pPr>
            <a:r>
              <a:rPr lang="ko-KR" altLang="en-US" sz="2400" dirty="0">
                <a:solidFill>
                  <a:schemeClr val="tx1"/>
                </a:solidFill>
              </a:rPr>
              <a:t>강의식 </a:t>
            </a:r>
            <a:r>
              <a:rPr lang="en-US" altLang="ko-KR" sz="2400" dirty="0">
                <a:solidFill>
                  <a:schemeClr val="tx1"/>
                </a:solidFill>
              </a:rPr>
              <a:t>(Presentation Mode)</a:t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1563C-6FA1-4460-A476-3E2B1BC79613}"/>
              </a:ext>
            </a:extLst>
          </p:cNvPr>
          <p:cNvSpPr/>
          <p:nvPr/>
        </p:nvSpPr>
        <p:spPr>
          <a:xfrm>
            <a:off x="5024386" y="1690688"/>
            <a:ext cx="6921318" cy="476726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50000"/>
              </a:lnSpc>
              <a:buAutoNum type="alphaUcPeriod"/>
            </a:pP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A89039-C141-4058-BD17-7C0381A386EE}"/>
              </a:ext>
            </a:extLst>
          </p:cNvPr>
          <p:cNvSpPr/>
          <p:nvPr/>
        </p:nvSpPr>
        <p:spPr>
          <a:xfrm rot="10800000">
            <a:off x="4572145" y="5160959"/>
            <a:ext cx="588792" cy="279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A039951-69D6-47EA-8F52-E40D295AEF5F}"/>
              </a:ext>
            </a:extLst>
          </p:cNvPr>
          <p:cNvSpPr/>
          <p:nvPr/>
        </p:nvSpPr>
        <p:spPr>
          <a:xfrm rot="10800000">
            <a:off x="4572145" y="4225129"/>
            <a:ext cx="588792" cy="279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0DFEB48-846D-4F2A-93FA-D7EB07FA841F}"/>
              </a:ext>
            </a:extLst>
          </p:cNvPr>
          <p:cNvSpPr/>
          <p:nvPr/>
        </p:nvSpPr>
        <p:spPr>
          <a:xfrm rot="10800000">
            <a:off x="4572145" y="3289299"/>
            <a:ext cx="588792" cy="279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9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432C62-C3F4-4A6C-82CC-860A4BD2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1. KIRD(</a:t>
            </a:r>
            <a:r>
              <a:rPr lang="ko-KR" altLang="en-US" sz="5400" dirty="0"/>
              <a:t>국가과학기술인력원</a:t>
            </a:r>
            <a:r>
              <a:rPr lang="en-US" altLang="ko-KR" sz="5400" dirty="0"/>
              <a:t>)</a:t>
            </a:r>
            <a:r>
              <a:rPr lang="ko-KR" altLang="en-US" sz="5400" dirty="0"/>
              <a:t>란</a:t>
            </a:r>
            <a:r>
              <a:rPr lang="en-US" altLang="ko-KR" sz="5400" dirty="0"/>
              <a:t>?</a:t>
            </a:r>
            <a:endParaRPr lang="ko-KR" altLang="en-US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F02246-2A65-412F-8875-F3E830D46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A02193-A8B4-489E-A099-36CD1F4D3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" y="95317"/>
            <a:ext cx="2222491" cy="628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EEA6F-7823-4F37-8025-9579BA35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95AF48F-C3F5-43AD-BE31-6A99A5B500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9" y="-46375"/>
            <a:ext cx="1451428" cy="967618"/>
          </a:xfrm>
          <a:prstGeom prst="rect">
            <a:avLst/>
          </a:prstGeom>
          <a:solidFill>
            <a:schemeClr val="accent1"/>
          </a:solidFill>
          <a:effectLst>
            <a:softEdge rad="381000"/>
          </a:effectLst>
        </p:spPr>
      </p:pic>
    </p:spTree>
    <p:extLst>
      <p:ext uri="{BB962C8B-B14F-4D97-AF65-F5344CB8AC3E}">
        <p14:creationId xmlns:p14="http://schemas.microsoft.com/office/powerpoint/2010/main" val="298142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7D50C-36D6-4CA7-8202-9EF45577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0A2DCA-269D-454B-A63A-2E42561F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BigBlueButton: Layouts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279AB-461E-40F0-9AAC-538E4CAE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2" y="1729836"/>
            <a:ext cx="5036312" cy="2363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2A2716-2F11-4EDB-A270-49E4E790D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2"/>
          <a:stretch/>
        </p:blipFill>
        <p:spPr>
          <a:xfrm>
            <a:off x="6227064" y="4093275"/>
            <a:ext cx="5464733" cy="2363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065D55-D010-49FD-BB00-A6D013A0A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829" y="4439392"/>
            <a:ext cx="3042589" cy="18549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0E910EF-EBE7-464E-BF5A-02DF29292748}"/>
              </a:ext>
            </a:extLst>
          </p:cNvPr>
          <p:cNvSpPr/>
          <p:nvPr/>
        </p:nvSpPr>
        <p:spPr>
          <a:xfrm>
            <a:off x="566242" y="4093275"/>
            <a:ext cx="5036312" cy="219110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Layout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CC2BA1-8C31-4CB3-959E-941CEE6A91F7}"/>
              </a:ext>
            </a:extLst>
          </p:cNvPr>
          <p:cNvSpPr/>
          <p:nvPr/>
        </p:nvSpPr>
        <p:spPr>
          <a:xfrm rot="8040330">
            <a:off x="4558841" y="4236904"/>
            <a:ext cx="588792" cy="197882"/>
          </a:xfrm>
          <a:prstGeom prst="rightArrow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F7AB4D-2463-4BC2-B0D6-3DC526A03F38}"/>
              </a:ext>
            </a:extLst>
          </p:cNvPr>
          <p:cNvGrpSpPr/>
          <p:nvPr/>
        </p:nvGrpSpPr>
        <p:grpSpPr>
          <a:xfrm>
            <a:off x="6227064" y="1347217"/>
            <a:ext cx="5464733" cy="2613797"/>
            <a:chOff x="6227064" y="1347217"/>
            <a:chExt cx="5464733" cy="26137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F31D4F-5450-4A47-8078-F8896F2D8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7064" y="1347217"/>
              <a:ext cx="5464733" cy="236343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4F53BB-2086-40BB-849F-68DE7CAE2541}"/>
                </a:ext>
              </a:extLst>
            </p:cNvPr>
            <p:cNvSpPr/>
            <p:nvPr/>
          </p:nvSpPr>
          <p:spPr>
            <a:xfrm>
              <a:off x="6227064" y="3697955"/>
              <a:ext cx="5464732" cy="263059"/>
            </a:xfrm>
            <a:prstGeom prst="rect">
              <a:avLst/>
            </a:prstGeom>
            <a:solidFill>
              <a:schemeClr val="tx2">
                <a:lumMod val="50000"/>
                <a:alpha val="56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토론식 강의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(Video Chat Layout)</a:t>
              </a:r>
              <a:endPara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7BACC35-44EA-4C19-945E-E2EC4DDB45EF}"/>
              </a:ext>
            </a:extLst>
          </p:cNvPr>
          <p:cNvSpPr/>
          <p:nvPr/>
        </p:nvSpPr>
        <p:spPr>
          <a:xfrm>
            <a:off x="6227064" y="6420316"/>
            <a:ext cx="5464732" cy="263059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전통적 강의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강의식 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(Presentation Layout)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1015E9-7499-4467-94DA-D42E0F6D84EE}"/>
              </a:ext>
            </a:extLst>
          </p:cNvPr>
          <p:cNvGrpSpPr/>
          <p:nvPr/>
        </p:nvGrpSpPr>
        <p:grpSpPr>
          <a:xfrm>
            <a:off x="6224209" y="1396900"/>
            <a:ext cx="3508649" cy="1748023"/>
            <a:chOff x="6224209" y="1396900"/>
            <a:chExt cx="3508649" cy="1748023"/>
          </a:xfrm>
        </p:grpSpPr>
        <p:pic>
          <p:nvPicPr>
            <p:cNvPr id="17" name="Picture 16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047F3508-5FFB-4EC4-8512-D79A28877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064" y="1396900"/>
              <a:ext cx="888502" cy="888502"/>
            </a:xfrm>
            <a:prstGeom prst="rect">
              <a:avLst/>
            </a:prstGeom>
          </p:spPr>
        </p:pic>
        <p:pic>
          <p:nvPicPr>
            <p:cNvPr id="20" name="Picture 19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1A583848-38F0-490F-89DD-576CA4128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358" y="1415950"/>
              <a:ext cx="888502" cy="888502"/>
            </a:xfrm>
            <a:prstGeom prst="rect">
              <a:avLst/>
            </a:prstGeom>
          </p:spPr>
        </p:pic>
        <p:pic>
          <p:nvPicPr>
            <p:cNvPr id="21" name="Picture 20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AD420DD8-9D4F-4691-97E5-7D5A30FE7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566" y="1396900"/>
              <a:ext cx="888502" cy="888502"/>
            </a:xfrm>
            <a:prstGeom prst="rect">
              <a:avLst/>
            </a:prstGeom>
          </p:spPr>
        </p:pic>
        <p:pic>
          <p:nvPicPr>
            <p:cNvPr id="22" name="Picture 21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BF34A184-1E57-4FE7-9F13-5DA74A33B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923" y="2240096"/>
              <a:ext cx="888502" cy="888502"/>
            </a:xfrm>
            <a:prstGeom prst="rect">
              <a:avLst/>
            </a:prstGeom>
          </p:spPr>
        </p:pic>
        <p:pic>
          <p:nvPicPr>
            <p:cNvPr id="23" name="Picture 2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373CC7C5-48A0-4EA6-9AEB-E416D17D4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209" y="2256421"/>
              <a:ext cx="888502" cy="888502"/>
            </a:xfrm>
            <a:prstGeom prst="rect">
              <a:avLst/>
            </a:prstGeom>
          </p:spPr>
        </p:pic>
        <p:pic>
          <p:nvPicPr>
            <p:cNvPr id="24" name="Picture 23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B9903489-7E42-408A-92B0-A8456DFA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421" y="2223770"/>
              <a:ext cx="888502" cy="888502"/>
            </a:xfrm>
            <a:prstGeom prst="rect">
              <a:avLst/>
            </a:prstGeom>
          </p:spPr>
        </p:pic>
        <p:pic>
          <p:nvPicPr>
            <p:cNvPr id="25" name="Picture 24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50FA22CC-A8B3-4083-9E64-5A5F77190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356" y="2250070"/>
              <a:ext cx="888502" cy="888502"/>
            </a:xfrm>
            <a:prstGeom prst="rect">
              <a:avLst/>
            </a:prstGeom>
          </p:spPr>
        </p:pic>
        <p:pic>
          <p:nvPicPr>
            <p:cNvPr id="26" name="Picture 25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DCC54E38-CDBA-4B22-89EA-78A51EA4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3287" y="1402785"/>
              <a:ext cx="888502" cy="88850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03868A-9606-44A5-B700-CDE24AF99E64}"/>
              </a:ext>
            </a:extLst>
          </p:cNvPr>
          <p:cNvGrpSpPr/>
          <p:nvPr/>
        </p:nvGrpSpPr>
        <p:grpSpPr>
          <a:xfrm>
            <a:off x="9853064" y="5384901"/>
            <a:ext cx="1812818" cy="903153"/>
            <a:chOff x="6224209" y="1396900"/>
            <a:chExt cx="3508649" cy="1748023"/>
          </a:xfrm>
        </p:grpSpPr>
        <p:pic>
          <p:nvPicPr>
            <p:cNvPr id="29" name="Picture 28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EFAD3C00-B155-41DE-8F6B-0A22ECCA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064" y="1396900"/>
              <a:ext cx="888502" cy="888502"/>
            </a:xfrm>
            <a:prstGeom prst="rect">
              <a:avLst/>
            </a:prstGeom>
          </p:spPr>
        </p:pic>
        <p:pic>
          <p:nvPicPr>
            <p:cNvPr id="30" name="Picture 29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8622AA77-1E85-4F7A-944E-B4108F36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358" y="1415950"/>
              <a:ext cx="888502" cy="888502"/>
            </a:xfrm>
            <a:prstGeom prst="rect">
              <a:avLst/>
            </a:prstGeom>
          </p:spPr>
        </p:pic>
        <p:pic>
          <p:nvPicPr>
            <p:cNvPr id="31" name="Picture 30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553E5111-8E85-44BD-8FC2-B94F17D0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566" y="1396900"/>
              <a:ext cx="888502" cy="888502"/>
            </a:xfrm>
            <a:prstGeom prst="rect">
              <a:avLst/>
            </a:prstGeom>
          </p:spPr>
        </p:pic>
        <p:pic>
          <p:nvPicPr>
            <p:cNvPr id="32" name="Picture 31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F74E5082-4715-48B9-886D-92101D67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923" y="2240096"/>
              <a:ext cx="888502" cy="888502"/>
            </a:xfrm>
            <a:prstGeom prst="rect">
              <a:avLst/>
            </a:prstGeom>
          </p:spPr>
        </p:pic>
        <p:pic>
          <p:nvPicPr>
            <p:cNvPr id="33" name="Picture 32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2593F88F-1EED-4E5D-9F91-0C8B06513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209" y="2256421"/>
              <a:ext cx="888502" cy="888502"/>
            </a:xfrm>
            <a:prstGeom prst="rect">
              <a:avLst/>
            </a:prstGeom>
          </p:spPr>
        </p:pic>
        <p:pic>
          <p:nvPicPr>
            <p:cNvPr id="34" name="Picture 33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D039E8CB-7068-4436-9745-3679E9E2F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421" y="2223770"/>
              <a:ext cx="888502" cy="888502"/>
            </a:xfrm>
            <a:prstGeom prst="rect">
              <a:avLst/>
            </a:prstGeom>
          </p:spPr>
        </p:pic>
        <p:pic>
          <p:nvPicPr>
            <p:cNvPr id="35" name="Picture 34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23D8C50D-5AD2-4BF1-8CA7-5D13CDDB0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4356" y="2250070"/>
              <a:ext cx="888502" cy="888502"/>
            </a:xfrm>
            <a:prstGeom prst="rect">
              <a:avLst/>
            </a:prstGeom>
          </p:spPr>
        </p:pic>
        <p:pic>
          <p:nvPicPr>
            <p:cNvPr id="36" name="Picture 35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75E45119-34D5-4CF1-BF5C-623DDD0BB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3287" y="1402785"/>
              <a:ext cx="888502" cy="888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6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F48A6299-4E11-4078-8902-A9502F975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1"/>
          <a:stretch/>
        </p:blipFill>
        <p:spPr>
          <a:xfrm>
            <a:off x="0" y="0"/>
            <a:ext cx="12192000" cy="696067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114EB4-5E07-418C-9CAD-122CC5888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E28BA-439E-423A-A448-B5149CC8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857492-0D3D-48E9-8262-4CD37B48937C}"/>
              </a:ext>
            </a:extLst>
          </p:cNvPr>
          <p:cNvSpPr/>
          <p:nvPr/>
        </p:nvSpPr>
        <p:spPr>
          <a:xfrm>
            <a:off x="0" y="1"/>
            <a:ext cx="12192000" cy="6960677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AB60D5-27FF-4C15-A7A2-30481E5F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</a:rPr>
              <a:t>4. KIRD vs. Minerva vs.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BigBlueButton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64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30DA21-B88B-49AC-9CD3-897C013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강의진행 방식 측면에서 비교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830C3-3793-4411-A552-20FE7C73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08A815-E52C-4E82-A982-205702163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193880"/>
              </p:ext>
            </p:extLst>
          </p:nvPr>
        </p:nvGraphicFramePr>
        <p:xfrm>
          <a:off x="654749" y="2534283"/>
          <a:ext cx="10882501" cy="23881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71975">
                  <a:extLst>
                    <a:ext uri="{9D8B030D-6E8A-4147-A177-3AD203B41FA5}">
                      <a16:colId xmlns:a16="http://schemas.microsoft.com/office/drawing/2014/main" val="4001999484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4184624169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1004356652"/>
                    </a:ext>
                  </a:extLst>
                </a:gridCol>
                <a:gridCol w="2103626">
                  <a:extLst>
                    <a:ext uri="{9D8B030D-6E8A-4147-A177-3AD203B41FA5}">
                      <a16:colId xmlns:a16="http://schemas.microsoft.com/office/drawing/2014/main" val="3139160740"/>
                    </a:ext>
                  </a:extLst>
                </a:gridCol>
              </a:tblGrid>
              <a:tr h="6335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구분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KIRD v1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Minerva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BigBlueButton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340350"/>
                  </a:ext>
                </a:extLst>
              </a:tr>
              <a:tr h="584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전통적 강의 </a:t>
                      </a:r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강의식</a:t>
                      </a:r>
                      <a:r>
                        <a:rPr lang="en-US" altLang="ko-KR" sz="1800" dirty="0"/>
                        <a:t>-Presentation Mode)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983077"/>
                  </a:ext>
                </a:extLst>
              </a:tr>
              <a:tr h="584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토론식 강의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306045"/>
                  </a:ext>
                </a:extLst>
              </a:tr>
              <a:tr h="584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프로젝트기반 강의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88452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834DDD0-E99B-4313-B446-C804BF3C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8657" r="9004" b="31532"/>
          <a:stretch/>
        </p:blipFill>
        <p:spPr>
          <a:xfrm>
            <a:off x="10375752" y="4461900"/>
            <a:ext cx="337089" cy="358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5A5AE-03EA-4187-9AB1-BB843D2E06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086720" y="3286774"/>
            <a:ext cx="399805" cy="390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F065DD-52A7-42A0-8C32-F568A13A1C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10344395" y="3852697"/>
            <a:ext cx="399805" cy="390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A786F9-3323-4DC1-ACB7-BC0FCE44BF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10344395" y="3218068"/>
            <a:ext cx="399805" cy="390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6301E2-055B-4B06-B99D-056C2F5025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8198094" y="4461900"/>
            <a:ext cx="399805" cy="3907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618A3B-347F-4CF0-92CD-9D907E5EF0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086720" y="3908297"/>
            <a:ext cx="399805" cy="390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D6E67E-A321-4354-A95F-94C7DE382A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8198095" y="3813376"/>
            <a:ext cx="399805" cy="3907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20ACD9-6943-48AD-ACE3-6975FBF1E4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8657" r="9004" b="31532"/>
          <a:stretch/>
        </p:blipFill>
        <p:spPr>
          <a:xfrm>
            <a:off x="6118077" y="4461900"/>
            <a:ext cx="337089" cy="3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40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30DA21-B88B-49AC-9CD3-897C013B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기능 비교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830C3-3793-4411-A552-20FE7C73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27750"/>
            <a:ext cx="2743200" cy="365125"/>
          </a:xfrm>
        </p:spPr>
        <p:txBody>
          <a:bodyPr/>
          <a:lstStyle/>
          <a:p>
            <a:fld id="{5DFA4F79-E120-449D-81A8-76C4B4CD965A}" type="slidenum">
              <a:rPr lang="ko-KR" altLang="en-US" smtClean="0"/>
              <a:t>43</a:t>
            </a:fld>
            <a:endParaRPr lang="ko-KR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46FD09-B9BF-4AA9-82EE-EBB1E3A4F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62438"/>
              </p:ext>
            </p:extLst>
          </p:nvPr>
        </p:nvGraphicFramePr>
        <p:xfrm>
          <a:off x="578549" y="1619883"/>
          <a:ext cx="10573529" cy="4602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02709">
                  <a:extLst>
                    <a:ext uri="{9D8B030D-6E8A-4147-A177-3AD203B41FA5}">
                      <a16:colId xmlns:a16="http://schemas.microsoft.com/office/drawing/2014/main" val="4001999484"/>
                    </a:ext>
                  </a:extLst>
                </a:gridCol>
                <a:gridCol w="1667705">
                  <a:extLst>
                    <a:ext uri="{9D8B030D-6E8A-4147-A177-3AD203B41FA5}">
                      <a16:colId xmlns:a16="http://schemas.microsoft.com/office/drawing/2014/main" val="3128087439"/>
                    </a:ext>
                  </a:extLst>
                </a:gridCol>
                <a:gridCol w="1667705">
                  <a:extLst>
                    <a:ext uri="{9D8B030D-6E8A-4147-A177-3AD203B41FA5}">
                      <a16:colId xmlns:a16="http://schemas.microsoft.com/office/drawing/2014/main" val="4184624169"/>
                    </a:ext>
                  </a:extLst>
                </a:gridCol>
                <a:gridCol w="1667705">
                  <a:extLst>
                    <a:ext uri="{9D8B030D-6E8A-4147-A177-3AD203B41FA5}">
                      <a16:colId xmlns:a16="http://schemas.microsoft.com/office/drawing/2014/main" val="1004356652"/>
                    </a:ext>
                  </a:extLst>
                </a:gridCol>
                <a:gridCol w="1667705">
                  <a:extLst>
                    <a:ext uri="{9D8B030D-6E8A-4147-A177-3AD203B41FA5}">
                      <a16:colId xmlns:a16="http://schemas.microsoft.com/office/drawing/2014/main" val="3139160740"/>
                    </a:ext>
                  </a:extLst>
                </a:gridCol>
              </a:tblGrid>
              <a:tr h="2502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구분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기본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 WebRTC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KIRD v1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Minerva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BigBlueButton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340350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Videoconferencing </a:t>
                      </a:r>
                      <a:r>
                        <a:rPr lang="en-US" altLang="ko-KR" sz="1000" dirty="0">
                          <a:effectLst/>
                        </a:rPr>
                        <a:t>(access to all camera and audio of participants including teacher and students)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983077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ffectLst/>
                        </a:rPr>
                        <a:t>Chatting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306045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ffectLst/>
                        </a:rPr>
                        <a:t>Screen sharing </a:t>
                      </a:r>
                      <a:r>
                        <a:rPr lang="en-US" altLang="ko-KR" sz="1000" dirty="0">
                          <a:effectLst/>
                        </a:rPr>
                        <a:t>(just teacher? Students as well?)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884524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ffectLst/>
                        </a:rPr>
                        <a:t>File sharing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023546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effectLst/>
                        </a:rPr>
                        <a:t>Recording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859290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effectLst/>
                        </a:rPr>
                        <a:t>Whiteboard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124338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Annotations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569418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effectLst/>
                        </a:rPr>
                        <a:t>Layout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076367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Breakout Groups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97484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퀴즈</a:t>
                      </a: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/</a:t>
                      </a: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투표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Partial(</a:t>
                      </a:r>
                      <a:r>
                        <a:rPr lang="ko-KR" altLang="en-US" sz="1200" b="1" dirty="0"/>
                        <a:t>투표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213994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Emoticons including “Raise Hand”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697802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토론 시 독려 기능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758419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Closed Captioning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692631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평가 기능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532993"/>
                  </a:ext>
                </a:extLst>
              </a:tr>
              <a:tr h="227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공동작업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(Google Docs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과 연동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432305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A2FDC81F-732C-4BE9-B53F-013185A3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80531" y="3490585"/>
            <a:ext cx="229212" cy="224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006AD0-D59C-49B5-AB00-B4FC6F29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80531" y="3756331"/>
            <a:ext cx="229212" cy="224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6B1503-05C0-443D-9BD9-F0EF62C161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80531" y="4020098"/>
            <a:ext cx="229212" cy="224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AACAD5-CA29-40E4-916F-5F14E81091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80531" y="4340923"/>
            <a:ext cx="229212" cy="2240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C6BA07-C403-4CCC-9C5F-414B1636C8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80531" y="4912710"/>
            <a:ext cx="229212" cy="22400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9B5ACE0-D0FE-439D-8AF4-D045EEE183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80531" y="5172220"/>
            <a:ext cx="229212" cy="2240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46E8B8-1521-4775-831F-380F7B46AF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55743" y="2703747"/>
            <a:ext cx="229212" cy="2240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A80BA6-D83A-4147-87C6-EF3E4A6EA4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80531" y="2423784"/>
            <a:ext cx="229212" cy="2240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C868F98-665D-457E-B828-3F9F1462EC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80531" y="2109152"/>
            <a:ext cx="229212" cy="2240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B0DC417-AA13-4A41-9B86-ADEF0498E1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55743" y="2957520"/>
            <a:ext cx="229212" cy="2240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A264B2-C42F-4714-B45E-60E665A398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69055" y="3199041"/>
            <a:ext cx="229212" cy="22400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E3ADE63-735E-4746-B16D-2C3539371361}"/>
              </a:ext>
            </a:extLst>
          </p:cNvPr>
          <p:cNvGrpSpPr/>
          <p:nvPr/>
        </p:nvGrpSpPr>
        <p:grpSpPr>
          <a:xfrm>
            <a:off x="8528620" y="2109152"/>
            <a:ext cx="266394" cy="4061323"/>
            <a:chOff x="6198518" y="2261552"/>
            <a:chExt cx="266394" cy="406132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1FA8F06-C5AE-49DC-9D78-C80EF8247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3642985"/>
              <a:ext cx="229212" cy="22400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FE39BFC-AB8C-4071-A888-6C33C055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3908731"/>
              <a:ext cx="229212" cy="22400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2509CC-43FD-44B6-8DE6-61C4FB94D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4493323"/>
              <a:ext cx="229212" cy="22400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1DD8524-041B-4814-B1F6-F301DFA6E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4777394"/>
              <a:ext cx="229212" cy="22400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C337DC-3E8B-4F17-9658-14F6366F2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6098873"/>
              <a:ext cx="229212" cy="22400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6DF6B58-DC2A-4F4E-B86D-97F73D125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35700" y="5869924"/>
              <a:ext cx="229212" cy="22400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0E1A610-6D2E-47AF-95DA-1E9D8B528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5324620"/>
              <a:ext cx="229212" cy="22400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3C433E8-0B2E-4C31-B484-790C3A876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198518" y="2856147"/>
              <a:ext cx="229212" cy="22400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6A64ED9-DDEA-4879-88D5-7BE6D31BC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2576184"/>
              <a:ext cx="229212" cy="224002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331D558-8B93-41BD-B126-2312AC9C1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2261552"/>
              <a:ext cx="229212" cy="22400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918DBAF-257F-4FC9-9EDD-38D4837AD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198518" y="3109920"/>
              <a:ext cx="229212" cy="22400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55249-86EF-4C96-B555-36BB53C5B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11830" y="3351441"/>
              <a:ext cx="229212" cy="224002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E844D5F-C2E4-4445-B274-2827E2DE3B51}"/>
              </a:ext>
            </a:extLst>
          </p:cNvPr>
          <p:cNvGrpSpPr/>
          <p:nvPr/>
        </p:nvGrpSpPr>
        <p:grpSpPr>
          <a:xfrm>
            <a:off x="10167031" y="2093671"/>
            <a:ext cx="254000" cy="3552411"/>
            <a:chOff x="6198518" y="2261552"/>
            <a:chExt cx="254000" cy="3552411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6CE2818-37A0-419F-A390-68880F1F7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3642985"/>
              <a:ext cx="229212" cy="22400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BCEFCAB-E418-4F31-9E20-BE1D8B7EC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3908731"/>
              <a:ext cx="229212" cy="22400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F143F36-BECB-43A6-91A9-A2916D81C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4172498"/>
              <a:ext cx="229212" cy="22400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F8C344B-AF15-4476-ABAA-7D4A4C115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4493323"/>
              <a:ext cx="229212" cy="224002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E31EF31-8993-4B30-8C96-E7E60C616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5065110"/>
              <a:ext cx="229212" cy="22400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73EF194-12DF-4013-96CD-90C9942F9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5589961"/>
              <a:ext cx="229212" cy="224002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9B07F1E-2FF5-4421-B44C-B8FADD9D2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198518" y="2856147"/>
              <a:ext cx="229212" cy="22400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BE90747-2DCB-4B55-93FD-1CFDF5FC7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2576184"/>
              <a:ext cx="229212" cy="22400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7F79535-E383-4FE2-9E4F-EA81114F6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23306" y="2261552"/>
              <a:ext cx="229212" cy="224002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C8C0EBD-A45F-4CBE-8628-7C5B380E5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198518" y="3109920"/>
              <a:ext cx="229212" cy="22400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D9F51F3-510C-47AF-BFCA-D9434EEC2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29131" r="50711" b="30110"/>
            <a:stretch/>
          </p:blipFill>
          <p:spPr>
            <a:xfrm>
              <a:off x="6211830" y="3351441"/>
              <a:ext cx="229212" cy="224002"/>
            </a:xfrm>
            <a:prstGeom prst="rect">
              <a:avLst/>
            </a:prstGeom>
          </p:spPr>
        </p:pic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48D664F5-F02D-4069-A0DF-70C2C78EF7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8657" r="9004" b="31532"/>
          <a:stretch/>
        </p:blipFill>
        <p:spPr>
          <a:xfrm>
            <a:off x="8574086" y="5434208"/>
            <a:ext cx="187856" cy="19974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D0FD51C-94B3-412D-BC23-48BE83B153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8657" r="9004" b="31532"/>
          <a:stretch/>
        </p:blipFill>
        <p:spPr>
          <a:xfrm>
            <a:off x="10208387" y="5702508"/>
            <a:ext cx="187856" cy="19974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CE15008-C844-49A4-AEFB-CDB98D2EC4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8657" r="9004" b="31532"/>
          <a:stretch/>
        </p:blipFill>
        <p:spPr>
          <a:xfrm>
            <a:off x="10221699" y="5980533"/>
            <a:ext cx="187856" cy="19974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EAA74BC-8191-4B28-9FE5-AA156C17CA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8657" r="9004" b="31532"/>
          <a:stretch/>
        </p:blipFill>
        <p:spPr>
          <a:xfrm>
            <a:off x="10221699" y="5155551"/>
            <a:ext cx="187856" cy="19974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EDF76B1-F471-4244-83D5-18B9142FDB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8657" r="9004" b="31532"/>
          <a:stretch/>
        </p:blipFill>
        <p:spPr>
          <a:xfrm>
            <a:off x="6916948" y="5980533"/>
            <a:ext cx="187856" cy="19974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A42D40F-F9CA-400C-A93F-7A69F2AAE3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8657" r="9004" b="31532"/>
          <a:stretch/>
        </p:blipFill>
        <p:spPr>
          <a:xfrm>
            <a:off x="6904860" y="5712693"/>
            <a:ext cx="187856" cy="19974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1D0C102-2A8D-44E0-AD86-BC5305F9DA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5" t="28657" r="9004" b="31532"/>
          <a:stretch/>
        </p:blipFill>
        <p:spPr>
          <a:xfrm>
            <a:off x="6904860" y="5446337"/>
            <a:ext cx="187856" cy="1997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01E26A4-5693-4436-A3B2-ED6E0F9FF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5207654" y="2081910"/>
            <a:ext cx="229212" cy="22400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9C43056-8FA5-459E-90DE-CB740897A0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5204020" y="2945645"/>
            <a:ext cx="229212" cy="22400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022EA63-957F-4A8B-B770-47195F32E3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5207654" y="2379766"/>
            <a:ext cx="229212" cy="22400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FD918F0-F1CE-4C03-8919-AFBA2C01DF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5213013" y="2703747"/>
            <a:ext cx="229212" cy="2240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96D2C4-E4D4-4C3E-8949-0A67BC78F30D}"/>
              </a:ext>
            </a:extLst>
          </p:cNvPr>
          <p:cNvGrpSpPr/>
          <p:nvPr/>
        </p:nvGrpSpPr>
        <p:grpSpPr>
          <a:xfrm>
            <a:off x="5228045" y="3237262"/>
            <a:ext cx="199944" cy="733941"/>
            <a:chOff x="5228045" y="3237262"/>
            <a:chExt cx="199944" cy="733941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0065D92-4EB8-444D-B657-54B65A7B1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40133" y="3771458"/>
              <a:ext cx="187856" cy="19974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4159092-1096-4FF4-B13B-0CAB56D69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28045" y="3503618"/>
              <a:ext cx="187856" cy="19974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DF5FC96-F0FB-48D8-BFC7-803C536EF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28045" y="3237262"/>
              <a:ext cx="187856" cy="199745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24E590C-239D-465E-A98A-E019D502BF46}"/>
              </a:ext>
            </a:extLst>
          </p:cNvPr>
          <p:cNvGrpSpPr/>
          <p:nvPr/>
        </p:nvGrpSpPr>
        <p:grpSpPr>
          <a:xfrm>
            <a:off x="5237570" y="4075462"/>
            <a:ext cx="199944" cy="733941"/>
            <a:chOff x="5228045" y="3237262"/>
            <a:chExt cx="199944" cy="73394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951B263-8B00-4832-A524-858CE8A00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40133" y="3771458"/>
              <a:ext cx="187856" cy="19974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705C31F-9D60-4B98-855D-516262A12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28045" y="3503618"/>
              <a:ext cx="187856" cy="19974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EC70A62-4812-4F48-8C38-E78C73BCD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28045" y="3237262"/>
              <a:ext cx="187856" cy="19974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A6E27B0-3D6F-4E27-8C8F-FC6C463AF654}"/>
              </a:ext>
            </a:extLst>
          </p:cNvPr>
          <p:cNvGrpSpPr/>
          <p:nvPr/>
        </p:nvGrpSpPr>
        <p:grpSpPr>
          <a:xfrm>
            <a:off x="5247095" y="4894612"/>
            <a:ext cx="199944" cy="733941"/>
            <a:chOff x="5228045" y="3237262"/>
            <a:chExt cx="199944" cy="733941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BA7FB55-A790-4A5F-8B72-7A02A4E06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40133" y="3771458"/>
              <a:ext cx="187856" cy="19974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4AB00DA-C1CE-43F4-B2D5-E30208CB5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28045" y="3503618"/>
              <a:ext cx="187856" cy="19974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313C459-03A8-4F7B-9295-7901E86E6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28045" y="3237262"/>
              <a:ext cx="187856" cy="199745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A133D9E-92DA-4C7B-B828-FE34F3C795E4}"/>
              </a:ext>
            </a:extLst>
          </p:cNvPr>
          <p:cNvGrpSpPr/>
          <p:nvPr/>
        </p:nvGrpSpPr>
        <p:grpSpPr>
          <a:xfrm>
            <a:off x="5247053" y="5726664"/>
            <a:ext cx="187856" cy="466101"/>
            <a:chOff x="5228045" y="3237262"/>
            <a:chExt cx="187856" cy="46610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729C93C0-0DC0-410D-B597-E3CB7E678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28045" y="3503618"/>
              <a:ext cx="187856" cy="19974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89F0A8B-CE5F-464C-ACFC-08845118A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5" t="28657" r="9004" b="31532"/>
            <a:stretch/>
          </p:blipFill>
          <p:spPr>
            <a:xfrm>
              <a:off x="5228045" y="3237262"/>
              <a:ext cx="187856" cy="199745"/>
            </a:xfrm>
            <a:prstGeom prst="rect">
              <a:avLst/>
            </a:prstGeom>
          </p:spPr>
        </p:pic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69312058-23C0-41F8-AFD0-1CC7C928AE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t="29131" r="50711" b="30110"/>
          <a:stretch/>
        </p:blipFill>
        <p:spPr>
          <a:xfrm>
            <a:off x="6875592" y="4599213"/>
            <a:ext cx="229212" cy="2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25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206C0B0-1D9A-4E68-955D-66838AE0F773}"/>
              </a:ext>
            </a:extLst>
          </p:cNvPr>
          <p:cNvGrpSpPr/>
          <p:nvPr/>
        </p:nvGrpSpPr>
        <p:grpSpPr>
          <a:xfrm>
            <a:off x="-12700" y="-18622"/>
            <a:ext cx="12217400" cy="7111226"/>
            <a:chOff x="-12700" y="-18622"/>
            <a:chExt cx="12217400" cy="7111226"/>
          </a:xfrm>
        </p:grpSpPr>
        <p:pic>
          <p:nvPicPr>
            <p:cNvPr id="13" name="Picture 12" descr="A group of people sitting at a table&#10;&#10;Description generated with very high confidence">
              <a:extLst>
                <a:ext uri="{FF2B5EF4-FFF2-40B4-BE49-F238E27FC236}">
                  <a16:creationId xmlns:a16="http://schemas.microsoft.com/office/drawing/2014/main" id="{B3E42399-2EAB-4812-BFD5-BA2D8EFEF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23"/>
            <a:stretch/>
          </p:blipFill>
          <p:spPr>
            <a:xfrm>
              <a:off x="0" y="3025429"/>
              <a:ext cx="5848350" cy="40671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 descr="A group of people sitting at a table&#10;&#10;Description generated with very high confidence">
              <a:extLst>
                <a:ext uri="{FF2B5EF4-FFF2-40B4-BE49-F238E27FC236}">
                  <a16:creationId xmlns:a16="http://schemas.microsoft.com/office/drawing/2014/main" id="{16CEFFC2-76FA-44AA-B5D6-12C99245C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0" y="-18622"/>
              <a:ext cx="6096000" cy="40857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10" descr="A group of people sitting at a table&#10;&#10;Description generated with very high confidence">
              <a:extLst>
                <a:ext uri="{FF2B5EF4-FFF2-40B4-BE49-F238E27FC236}">
                  <a16:creationId xmlns:a16="http://schemas.microsoft.com/office/drawing/2014/main" id="{207C79D0-1CAF-45F5-976C-D872064E6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915" y="1737111"/>
              <a:ext cx="6771785" cy="535549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 descr="A drawing of a face&#10;&#10;Description generated with high confidence">
              <a:extLst>
                <a:ext uri="{FF2B5EF4-FFF2-40B4-BE49-F238E27FC236}">
                  <a16:creationId xmlns:a16="http://schemas.microsoft.com/office/drawing/2014/main" id="{DB153493-332C-4F18-8BAA-419E47BB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4498" y="-18622"/>
              <a:ext cx="6340202" cy="20379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CFAC27-8D51-43BC-9261-35C3BEC55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BECEC-100F-499B-884A-AB61C3D0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EA26A-BA70-49A9-99EF-0FB342C4EB56}"/>
              </a:ext>
            </a:extLst>
          </p:cNvPr>
          <p:cNvSpPr/>
          <p:nvPr/>
        </p:nvSpPr>
        <p:spPr>
          <a:xfrm>
            <a:off x="-12700" y="2660651"/>
            <a:ext cx="12192000" cy="1901826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D7C2A5-E973-4898-801F-750755D6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709739"/>
            <a:ext cx="10515600" cy="2852737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5. </a:t>
            </a:r>
            <a:r>
              <a:rPr lang="ko-KR" altLang="en-US" dirty="0">
                <a:solidFill>
                  <a:schemeClr val="bg1"/>
                </a:solidFill>
              </a:rPr>
              <a:t>결론</a:t>
            </a:r>
            <a:r>
              <a:rPr lang="en-US" altLang="ko-KR" dirty="0">
                <a:solidFill>
                  <a:schemeClr val="bg1"/>
                </a:solidFill>
              </a:rPr>
              <a:t>: KIRD </a:t>
            </a:r>
            <a:r>
              <a:rPr lang="ko-KR" altLang="en-US" dirty="0">
                <a:solidFill>
                  <a:schemeClr val="bg1"/>
                </a:solidFill>
              </a:rPr>
              <a:t>위한 최소 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범위의 화상강의 플랫폼은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69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E0D124-DCF5-4B23-8300-BBDCE7E7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en-US" altLang="ko-KR" sz="4000" dirty="0"/>
              <a:t>KIRD </a:t>
            </a:r>
            <a:r>
              <a:rPr lang="ko-KR" altLang="en-US" sz="4000" dirty="0"/>
              <a:t>위한 최소 범위의 화상강의 플랫폼</a:t>
            </a:r>
            <a:endParaRPr lang="ko-KR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10C872C-D803-4077-84E1-2DC5E7023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32805"/>
              </p:ext>
            </p:extLst>
          </p:nvPr>
        </p:nvGraphicFramePr>
        <p:xfrm>
          <a:off x="497872" y="1827212"/>
          <a:ext cx="4093178" cy="47499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93178">
                  <a:extLst>
                    <a:ext uri="{9D8B030D-6E8A-4147-A177-3AD203B41FA5}">
                      <a16:colId xmlns:a16="http://schemas.microsoft.com/office/drawing/2014/main" val="458864236"/>
                    </a:ext>
                  </a:extLst>
                </a:gridCol>
              </a:tblGrid>
              <a:tr h="492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기본 기능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0897909"/>
                  </a:ext>
                </a:extLst>
              </a:tr>
              <a:tr h="6273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effectLst/>
                        </a:rPr>
                        <a:t>Videoconferencing </a:t>
                      </a:r>
                      <a:r>
                        <a:rPr lang="en-US" altLang="ko-KR" sz="1200" dirty="0">
                          <a:effectLst/>
                        </a:rPr>
                        <a:t>(access to all camera and audio of participants including teacher and students)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716361"/>
                  </a:ext>
                </a:extLst>
              </a:tr>
              <a:tr h="403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Chatting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83151"/>
                  </a:ext>
                </a:extLst>
              </a:tr>
              <a:tr h="403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Screen sharing </a:t>
                      </a:r>
                      <a:r>
                        <a:rPr lang="en-US" altLang="ko-KR" sz="1200" dirty="0">
                          <a:effectLst/>
                        </a:rPr>
                        <a:t>(just teacher? Students as well?)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731252"/>
                  </a:ext>
                </a:extLst>
              </a:tr>
              <a:tr h="403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File sharing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742680"/>
                  </a:ext>
                </a:extLst>
              </a:tr>
              <a:tr h="403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Recording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41094"/>
                  </a:ext>
                </a:extLst>
              </a:tr>
              <a:tr h="403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effectLst/>
                        </a:rPr>
                        <a:t>Whiteboard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703495"/>
                  </a:ext>
                </a:extLst>
              </a:tr>
              <a:tr h="403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effectLst/>
                        </a:rPr>
                        <a:t>Annotations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645932"/>
                  </a:ext>
                </a:extLst>
              </a:tr>
              <a:tr h="403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effectLst/>
                        </a:rPr>
                        <a:t>Layout 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208840"/>
                  </a:ext>
                </a:extLst>
              </a:tr>
              <a:tr h="403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Breakout Groups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5096"/>
                  </a:ext>
                </a:extLst>
              </a:tr>
              <a:tr h="403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“Raise Hand”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42681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EC1F7-4C5D-4F04-8763-94EBB116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2280A837-314B-4683-B7D7-BEF486891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2611421"/>
              </p:ext>
            </p:extLst>
          </p:nvPr>
        </p:nvGraphicFramePr>
        <p:xfrm>
          <a:off x="4929489" y="1827212"/>
          <a:ext cx="3416300" cy="362593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16300">
                  <a:extLst>
                    <a:ext uri="{9D8B030D-6E8A-4147-A177-3AD203B41FA5}">
                      <a16:colId xmlns:a16="http://schemas.microsoft.com/office/drawing/2014/main" val="458864236"/>
                    </a:ext>
                  </a:extLst>
                </a:gridCol>
              </a:tblGrid>
              <a:tr h="516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KIRD </a:t>
                      </a:r>
                      <a:r>
                        <a:rPr lang="ko-KR" altLang="en-US" sz="2000" dirty="0"/>
                        <a:t>특정 기능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0897909"/>
                  </a:ext>
                </a:extLst>
              </a:tr>
              <a:tr h="6193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토론 시 독려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716361"/>
                  </a:ext>
                </a:extLst>
              </a:tr>
              <a:tr h="415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Equation Editor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83151"/>
                  </a:ext>
                </a:extLst>
              </a:tr>
              <a:tr h="385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Follow-the-speaker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731252"/>
                  </a:ext>
                </a:extLst>
              </a:tr>
              <a:tr h="422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외부 사람 초대하기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742680"/>
                  </a:ext>
                </a:extLst>
              </a:tr>
              <a:tr h="422355">
                <a:tc>
                  <a:txBody>
                    <a:bodyPr/>
                    <a:lstStyle/>
                    <a:p>
                      <a:pPr algn="ctr" latinLnBrk="1"/>
                      <a:r>
                        <a:rPr lang="tr-TR" altLang="ko-KR" sz="1400" dirty="0"/>
                        <a:t>L</a:t>
                      </a:r>
                      <a:r>
                        <a:rPr lang="en-US" altLang="ko-KR" sz="1400" dirty="0" err="1"/>
                        <a:t>i</a:t>
                      </a:r>
                      <a:r>
                        <a:rPr lang="tr-TR" altLang="ko-KR" sz="1400" dirty="0"/>
                        <a:t>ne Tools </a:t>
                      </a:r>
                      <a:r>
                        <a:rPr lang="en-US" altLang="ko-KR" sz="1400" dirty="0"/>
                        <a:t>a</a:t>
                      </a:r>
                      <a:r>
                        <a:rPr lang="tr-TR" altLang="ko-KR" sz="1400" dirty="0"/>
                        <a:t>nd Shapes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41094"/>
                  </a:ext>
                </a:extLst>
              </a:tr>
              <a:tr h="4223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화상 강의 </a:t>
                      </a:r>
                      <a:r>
                        <a:rPr lang="en-US" altLang="ko-KR" sz="1400" dirty="0"/>
                        <a:t>Storage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703495"/>
                  </a:ext>
                </a:extLst>
              </a:tr>
              <a:tr h="422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effectLst/>
                        </a:rPr>
                        <a:t>Emoticons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65758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874BFE1-4903-48AB-B414-6D8551403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76807"/>
              </p:ext>
            </p:extLst>
          </p:nvPr>
        </p:nvGraphicFramePr>
        <p:xfrm>
          <a:off x="8684228" y="1827212"/>
          <a:ext cx="3002344" cy="16336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02344">
                  <a:extLst>
                    <a:ext uri="{9D8B030D-6E8A-4147-A177-3AD203B41FA5}">
                      <a16:colId xmlns:a16="http://schemas.microsoft.com/office/drawing/2014/main" val="2661081297"/>
                    </a:ext>
                  </a:extLst>
                </a:gridCol>
              </a:tblGrid>
              <a:tr h="511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수업진행 방식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773291"/>
                  </a:ext>
                </a:extLst>
              </a:tr>
              <a:tr h="54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전통적 강의</a:t>
                      </a:r>
                      <a:r>
                        <a:rPr lang="en-US" altLang="ko-KR" sz="1600" dirty="0"/>
                        <a:t/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강의식</a:t>
                      </a:r>
                      <a:r>
                        <a:rPr lang="en-US" altLang="ko-KR" sz="1600" dirty="0"/>
                        <a:t>-Presentation Mode)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131939"/>
                  </a:ext>
                </a:extLst>
              </a:tr>
              <a:tr h="5425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토론식 강의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757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662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1ADB-B688-4A46-B9F3-EDEE4B09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546" y="2371725"/>
            <a:ext cx="363685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오랫동안 참여하지 않는 </a:t>
            </a:r>
            <a:r>
              <a:rPr lang="en-US" altLang="ko-KR" sz="2000" dirty="0"/>
              <a:t>(</a:t>
            </a:r>
            <a:r>
              <a:rPr lang="ko-KR" altLang="en-US" sz="2000" dirty="0"/>
              <a:t>말하지 않는</a:t>
            </a:r>
            <a:r>
              <a:rPr lang="en-US" altLang="ko-KR" sz="2000" dirty="0"/>
              <a:t>) </a:t>
            </a:r>
            <a:r>
              <a:rPr lang="ko-KR" altLang="en-US" sz="2000" dirty="0"/>
              <a:t>학생을 노란색</a:t>
            </a:r>
            <a:r>
              <a:rPr lang="en-US" altLang="ko-KR" sz="2000" dirty="0"/>
              <a:t>/</a:t>
            </a:r>
            <a:r>
              <a:rPr lang="ko-KR" altLang="en-US" sz="2000" dirty="0"/>
              <a:t>빨간색으로 표시하기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42054-6574-45D9-AD36-14FCECB69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79" y="1973576"/>
            <a:ext cx="7335947" cy="41218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7B0323-E9ED-4B47-82B2-775D90984602}"/>
              </a:ext>
            </a:extLst>
          </p:cNvPr>
          <p:cNvSpPr txBox="1">
            <a:spLocks/>
          </p:cNvSpPr>
          <p:nvPr/>
        </p:nvSpPr>
        <p:spPr>
          <a:xfrm>
            <a:off x="990600" y="1739660"/>
            <a:ext cx="10515600" cy="458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buFont typeface="+mj-lt"/>
              <a:buAutoNum type="alphaLcPeriod" startAt="3"/>
            </a:pPr>
            <a:endParaRPr lang="ko-KR" altLang="en-US" sz="1600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EFB00-0583-4982-902D-0C24A369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DF34D6E-A5B0-45CB-83D4-A8C6CB68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KIRD </a:t>
            </a:r>
            <a:r>
              <a:rPr lang="ko-KR" altLang="en-US" dirty="0"/>
              <a:t>특정 기능</a:t>
            </a:r>
            <a:r>
              <a:rPr lang="en-US" altLang="ko-KR" dirty="0"/>
              <a:t>: </a:t>
            </a:r>
            <a:r>
              <a:rPr lang="ko-KR" altLang="en-US" dirty="0"/>
              <a:t>독려 기능</a:t>
            </a:r>
          </a:p>
        </p:txBody>
      </p:sp>
    </p:spTree>
    <p:extLst>
      <p:ext uri="{BB962C8B-B14F-4D97-AF65-F5344CB8AC3E}">
        <p14:creationId xmlns:p14="http://schemas.microsoft.com/office/powerpoint/2010/main" val="722158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C159-0DE7-4F34-9100-744A067F3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5700" y="1825625"/>
            <a:ext cx="30861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/>
              <a:t>과학자들이 쉽게 </a:t>
            </a:r>
            <a:r>
              <a:rPr lang="en-US" altLang="ko-KR" sz="2000" dirty="0"/>
              <a:t>equation</a:t>
            </a:r>
            <a:r>
              <a:rPr lang="ko-KR" altLang="en-US" sz="2000" dirty="0"/>
              <a:t>를 작성할 수 있도록 </a:t>
            </a:r>
            <a:r>
              <a:rPr lang="en-US" altLang="ko-KR" sz="2000" dirty="0"/>
              <a:t>“Equation Editor” </a:t>
            </a:r>
            <a:r>
              <a:rPr lang="ko-KR" altLang="en-US" sz="2000" dirty="0"/>
              <a:t>기능</a:t>
            </a:r>
          </a:p>
        </p:txBody>
      </p:sp>
      <p:pic>
        <p:nvPicPr>
          <p:cNvPr id="9" name="Picture 8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756EEC9-A25D-4D8D-A641-919474851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" t="6942" r="3391"/>
          <a:stretch/>
        </p:blipFill>
        <p:spPr>
          <a:xfrm>
            <a:off x="128858" y="1825626"/>
            <a:ext cx="8342042" cy="46260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5BB67-30C1-48D2-9EF0-D21CE6F8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97D0277-8587-4571-B00C-54CE1E52D0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KIRD </a:t>
            </a:r>
            <a:r>
              <a:rPr lang="ko-KR" altLang="en-US" dirty="0"/>
              <a:t>특정 기능</a:t>
            </a:r>
            <a:r>
              <a:rPr lang="en-US" altLang="ko-KR" dirty="0"/>
              <a:t>: Equation Editor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513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8610D-D7B2-4497-BDE0-FA8FBE0C3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14450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ko-KR" sz="2000" dirty="0"/>
              <a:t>Help know who is talking by placing the active speaker in a larger top space on the screen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이야기하고 있는 사람의 얼굴</a:t>
            </a:r>
            <a:r>
              <a:rPr lang="en-US" altLang="ko-KR" sz="2000" dirty="0"/>
              <a:t>(</a:t>
            </a:r>
            <a:r>
              <a:rPr lang="ko-KR" altLang="en-US" sz="2000" dirty="0"/>
              <a:t>카메라</a:t>
            </a:r>
            <a:r>
              <a:rPr lang="en-US" altLang="ko-KR" sz="2000" dirty="0"/>
              <a:t>)</a:t>
            </a:r>
            <a:r>
              <a:rPr lang="ko-KR" altLang="en-US" sz="2000" dirty="0"/>
              <a:t>가 화면에서 크게 보이다록 하는 기능</a:t>
            </a:r>
            <a:r>
              <a:rPr lang="en-US" altLang="ko-KR" sz="2000" dirty="0"/>
              <a:t>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이 기능은</a:t>
            </a:r>
            <a:r>
              <a:rPr lang="en-US" altLang="ko-KR" sz="2000" dirty="0"/>
              <a:t> </a:t>
            </a:r>
            <a:r>
              <a:rPr lang="ko-KR" altLang="en-US" sz="2000" dirty="0"/>
              <a:t>말하고 있는 사람을 다른 참여자들이 잘 따라갈 수 있도록 함</a:t>
            </a:r>
            <a:r>
              <a:rPr lang="en-US" altLang="ko-KR" sz="2000" dirty="0"/>
              <a:t>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dirty="0"/>
              <a:t>(Google Hangouts </a:t>
            </a:r>
            <a:r>
              <a:rPr lang="ko-KR" altLang="en-US" sz="2000" dirty="0"/>
              <a:t>비슷한 기능을 가지고 있음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Picture 4" descr="A person standing in front of a window posing for the camera&#10;&#10;Description generated with very high confidence">
            <a:extLst>
              <a:ext uri="{FF2B5EF4-FFF2-40B4-BE49-F238E27FC236}">
                <a16:creationId xmlns:a16="http://schemas.microsoft.com/office/drawing/2014/main" id="{E0D854D8-73A9-45B7-A6C2-6761DE67E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r="13357"/>
          <a:stretch/>
        </p:blipFill>
        <p:spPr>
          <a:xfrm>
            <a:off x="7241347" y="1825625"/>
            <a:ext cx="4719036" cy="36336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11D16-E9BE-4752-8AC8-CAC65769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BC6D7BBB-2A7F-4FB1-B90A-40EFA60D5B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KIRD </a:t>
            </a:r>
            <a:r>
              <a:rPr lang="ko-KR" altLang="en-US" dirty="0"/>
              <a:t>특정 기능</a:t>
            </a:r>
            <a:r>
              <a:rPr lang="en-US" altLang="ko-KR" dirty="0"/>
              <a:t>: Follow-the-speaker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350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818B-D09F-442F-896D-2274E5775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72" y="1825625"/>
            <a:ext cx="594182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가입 </a:t>
            </a:r>
            <a:r>
              <a:rPr lang="ko-KR" altLang="en-US" sz="2000" dirty="0" err="1"/>
              <a:t>필요없이</a:t>
            </a:r>
            <a:r>
              <a:rPr lang="ko-KR" altLang="en-US" sz="2000" dirty="0"/>
              <a:t> 링크 하나로 화상수업에 들어갈 수 있도록 하는 기능임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외부 전문가나 기업 담당자의 의견이 필요할 때 활용할 수 있음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2AC41-B9FF-4670-9022-DB084AB6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02" y="1825625"/>
            <a:ext cx="4760098" cy="3546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23F6-8695-4DFB-B06E-E4B7C358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26DD4284-33FF-442D-89B4-5851D230070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KIRD </a:t>
            </a:r>
            <a:r>
              <a:rPr lang="ko-KR" altLang="en-US" dirty="0"/>
              <a:t>특정 기능</a:t>
            </a:r>
            <a:r>
              <a:rPr lang="en-US" altLang="ko-KR" dirty="0"/>
              <a:t>: </a:t>
            </a:r>
            <a:r>
              <a:rPr lang="ko-KR" altLang="en-US" dirty="0"/>
              <a:t>외부 사람 초대하기</a:t>
            </a:r>
          </a:p>
        </p:txBody>
      </p:sp>
    </p:spTree>
    <p:extLst>
      <p:ext uri="{BB962C8B-B14F-4D97-AF65-F5344CB8AC3E}">
        <p14:creationId xmlns:p14="http://schemas.microsoft.com/office/powerpoint/2010/main" val="7178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335435-A961-49CC-86D7-AE5DBF2AC4EC}"/>
              </a:ext>
            </a:extLst>
          </p:cNvPr>
          <p:cNvGrpSpPr/>
          <p:nvPr/>
        </p:nvGrpSpPr>
        <p:grpSpPr>
          <a:xfrm>
            <a:off x="629971" y="1902186"/>
            <a:ext cx="5745482" cy="4106795"/>
            <a:chOff x="838200" y="2001774"/>
            <a:chExt cx="5745482" cy="41067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3F63C2-D0D6-40BF-8F1C-740E5D1BE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0051" y="2875857"/>
              <a:ext cx="4249721" cy="31131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629A09-ED36-47EB-889E-4623133C6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150"/>
            <a:stretch/>
          </p:blipFill>
          <p:spPr>
            <a:xfrm>
              <a:off x="838200" y="2001774"/>
              <a:ext cx="5713429" cy="103365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5AB506-FDFF-43EA-A7F3-A3FF2C9832D4}"/>
                </a:ext>
              </a:extLst>
            </p:cNvPr>
            <p:cNvSpPr/>
            <p:nvPr/>
          </p:nvSpPr>
          <p:spPr>
            <a:xfrm>
              <a:off x="870254" y="2001774"/>
              <a:ext cx="5713428" cy="4106795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56A66AA-96C8-4E27-9B9F-BF114FC54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250" y="729779"/>
            <a:ext cx="4709736" cy="220606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4A6245-9318-4B87-BCEC-5E7E9E89E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428" y="3300498"/>
            <a:ext cx="5473379" cy="352222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229F27-959E-4BCF-A04D-0B92F8B1D8A8}"/>
              </a:ext>
            </a:extLst>
          </p:cNvPr>
          <p:cNvSpPr/>
          <p:nvPr/>
        </p:nvSpPr>
        <p:spPr>
          <a:xfrm>
            <a:off x="0" y="5320559"/>
            <a:ext cx="12192000" cy="1257300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KIRD</a:t>
            </a:r>
            <a:r>
              <a:rPr lang="ko-KR" altLang="en-US" sz="2000" dirty="0"/>
              <a:t>는 국내에서 온라인</a:t>
            </a:r>
            <a:r>
              <a:rPr lang="en-US" altLang="ko-KR" sz="2000" dirty="0"/>
              <a:t>/</a:t>
            </a:r>
            <a:r>
              <a:rPr lang="ko-KR" altLang="en-US" sz="2000" dirty="0"/>
              <a:t>집합 교육을 통해 과학기술 </a:t>
            </a:r>
            <a:r>
              <a:rPr lang="en-US" altLang="ko-KR" sz="2000" dirty="0"/>
              <a:t>HR</a:t>
            </a:r>
            <a:r>
              <a:rPr lang="ko-KR" altLang="en-US" sz="2000" dirty="0"/>
              <a:t>를 키우는 기관임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61959-0C34-4B9F-AF83-0680B3CE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02F989-2778-48F2-9F72-2675963A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무엇을 하는 기관인가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42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DA076CF-19A5-4868-A850-990CF6453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7525"/>
            <a:ext cx="6175583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B1CC0-D887-4F70-9D70-5461E3D4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28BE6279-8BC7-4E21-AEC7-34E1DC124E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188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KIRD </a:t>
            </a:r>
            <a:r>
              <a:rPr lang="ko-KR" altLang="en-US" dirty="0"/>
              <a:t>특정 기능</a:t>
            </a:r>
            <a:r>
              <a:rPr lang="en-US" altLang="ko-KR" dirty="0"/>
              <a:t>: </a:t>
            </a:r>
            <a:r>
              <a:rPr lang="tr-TR" altLang="ko-KR" dirty="0"/>
              <a:t>Line Tools and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554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88848-1A2F-4542-B92F-A41F4C11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0100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화상강의에서 공유된 학습자료를 수집하고 화상강의 끝난 후에도 그 학습자료를 접근할 수 있도록 하는 기능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0147C-22DA-4309-B79A-54848DF8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D63E2D50-55B8-4633-BF3F-01182D6FB9B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188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2. KIRD </a:t>
            </a:r>
            <a:r>
              <a:rPr lang="ko-KR" altLang="en-US" dirty="0"/>
              <a:t>특정 기능</a:t>
            </a:r>
            <a:r>
              <a:rPr lang="en-US" altLang="ko-KR" dirty="0"/>
              <a:t>: </a:t>
            </a:r>
            <a:r>
              <a:rPr lang="ko-KR" altLang="en-US" dirty="0"/>
              <a:t>화상 강의 </a:t>
            </a:r>
            <a:r>
              <a:rPr lang="tr-TR" altLang="ko-KR" dirty="0"/>
              <a:t>Storage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871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BD883-0800-482C-801A-FC638ADE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기타 기능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05AA9-3C1D-4ED3-B50B-18BCC1492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3A45-BBBE-40CC-9CD8-8180C09B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56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3894-6889-4502-AF06-A6BA66A3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Countdown</a:t>
            </a:r>
            <a:endParaRPr lang="ko-KR" altLang="en-US" dirty="0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543B55-39D7-4891-96F4-A5D4F3CF3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319"/>
            <a:ext cx="6429375" cy="2800350"/>
          </a:xfr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48F41-F448-4A85-A98C-E6BEBA8D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71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5ABA-28F6-4F98-ABE4-04973F74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Calendar Integration</a:t>
            </a:r>
            <a:endParaRPr lang="ko-KR" altLang="en-US" dirty="0"/>
          </a:p>
        </p:txBody>
      </p:sp>
      <p:pic>
        <p:nvPicPr>
          <p:cNvPr id="5" name="Content Placeholder 4" descr="A picture containing monitor, screen, indoor, wall&#10;&#10;Description generated with high confidence">
            <a:extLst>
              <a:ext uri="{FF2B5EF4-FFF2-40B4-BE49-F238E27FC236}">
                <a16:creationId xmlns:a16="http://schemas.microsoft.com/office/drawing/2014/main" id="{E276420F-77F4-4471-B79B-2110EBD49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7" t="11743" r="15344" b="16642"/>
          <a:stretch/>
        </p:blipFill>
        <p:spPr>
          <a:xfrm>
            <a:off x="838200" y="2127565"/>
            <a:ext cx="5009584" cy="32230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87D27-FB98-4FA0-91D3-DB5A2C1D146F}"/>
              </a:ext>
            </a:extLst>
          </p:cNvPr>
          <p:cNvSpPr txBox="1"/>
          <p:nvPr/>
        </p:nvSpPr>
        <p:spPr>
          <a:xfrm>
            <a:off x="6344218" y="2127565"/>
            <a:ext cx="4327556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Integrate calendar with Video Conferencing tool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All participants will be able to check when the conferencing will be hold</a:t>
            </a:r>
            <a:endParaRPr lang="ko-KR" alt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F7A08-3CB2-4E70-B2AB-1695BE87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851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0FB1-4FC9-47DE-BB1D-91BBE952D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Share Media from YouTube</a:t>
            </a:r>
            <a:endParaRPr lang="ko-KR" altLang="en-US" dirty="0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7B2418-A8D3-4E3F-86B2-5AFC76BF2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926431"/>
            <a:ext cx="3371850" cy="3971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EB310D-3CE8-4198-8D46-0D0699D280AD}"/>
              </a:ext>
            </a:extLst>
          </p:cNvPr>
          <p:cNvSpPr/>
          <p:nvPr/>
        </p:nvSpPr>
        <p:spPr>
          <a:xfrm>
            <a:off x="5337203" y="3543061"/>
            <a:ext cx="6016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Share media from YouTube, Flickr, Photobucket, etc. in video conferencing software</a:t>
            </a:r>
            <a:endParaRPr lang="ko-KR" alt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8249B-3E66-47A6-AAE5-56F7B3AC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810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2333C8-C890-488F-B2C5-2615573E7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7999"/>
          </a:xfrm>
        </p:spPr>
        <p:txBody>
          <a:bodyPr anchor="ctr"/>
          <a:lstStyle/>
          <a:p>
            <a:r>
              <a:rPr lang="en-US" altLang="ko-KR"/>
              <a:t>-</a:t>
            </a:r>
            <a:r>
              <a:rPr lang="ko-KR" altLang="en-US" dirty="0"/>
              <a:t>감사합니다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0B21F-0505-46FC-9A41-9987D7CB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0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1EAD-554B-4446-ADA1-BB82D177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어떤 교육을 하고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B8C3B-DFB4-4660-BAC6-68F67E148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집합교육</a:t>
            </a:r>
            <a:endParaRPr lang="en-US" altLang="ko-KR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702C26-1641-4B6D-9310-3BB24E24D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790541"/>
              </p:ext>
            </p:extLst>
          </p:nvPr>
        </p:nvGraphicFramePr>
        <p:xfrm>
          <a:off x="246742" y="2290607"/>
          <a:ext cx="11698515" cy="42022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2629">
                  <a:extLst>
                    <a:ext uri="{9D8B030D-6E8A-4147-A177-3AD203B41FA5}">
                      <a16:colId xmlns:a16="http://schemas.microsoft.com/office/drawing/2014/main" val="845421863"/>
                    </a:ext>
                  </a:extLst>
                </a:gridCol>
                <a:gridCol w="2931886">
                  <a:extLst>
                    <a:ext uri="{9D8B030D-6E8A-4147-A177-3AD203B41FA5}">
                      <a16:colId xmlns:a16="http://schemas.microsoft.com/office/drawing/2014/main" val="3447078599"/>
                    </a:ext>
                  </a:extLst>
                </a:gridCol>
                <a:gridCol w="6604000">
                  <a:extLst>
                    <a:ext uri="{9D8B030D-6E8A-4147-A177-3AD203B41FA5}">
                      <a16:colId xmlns:a16="http://schemas.microsoft.com/office/drawing/2014/main" val="1591718023"/>
                    </a:ext>
                  </a:extLst>
                </a:gridCol>
              </a:tblGrid>
              <a:tr h="3937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교육 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기관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8618"/>
                  </a:ext>
                </a:extLst>
              </a:tr>
              <a:tr h="401739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기본교육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출연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연</a:t>
                      </a:r>
                      <a:r>
                        <a:rPr lang="en-US" altLang="ko-KR" sz="1600" dirty="0"/>
                        <a:t>) </a:t>
                      </a:r>
                      <a:r>
                        <a:rPr lang="ko-KR" altLang="en-US" sz="1600" dirty="0"/>
                        <a:t>및 공공연구기관</a:t>
                      </a:r>
                      <a:r>
                        <a:rPr lang="en-US" altLang="ko-KR" sz="1600" dirty="0"/>
                        <a:t>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국가 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핵심 주체로 성장하기 위한 직위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직급별 역량강화 교육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44754"/>
                  </a:ext>
                </a:extLst>
              </a:tr>
              <a:tr h="420643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전문기관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국가 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컨트롤 타워로서의 역할 수행을 위한 핵심 역량강화 교육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248677"/>
                  </a:ext>
                </a:extLst>
              </a:tr>
              <a:tr h="373267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중소기업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중소기업 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활성화를 위한 역할별 역량강화 교육</a:t>
                      </a:r>
                      <a:endParaRPr lang="en-US" altLang="ko-KR" sz="1600" b="1" dirty="0"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281416"/>
                  </a:ext>
                </a:extLst>
              </a:tr>
              <a:tr h="373267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국가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R&amp;D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사업 참여대학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대학의 국가 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사업 수행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관리 역량강화 교육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16600"/>
                  </a:ext>
                </a:extLst>
              </a:tr>
              <a:tr h="373267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전문교육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R&amp;D</a:t>
                      </a:r>
                      <a:r>
                        <a:rPr lang="ko-KR" altLang="en-US" sz="1600" dirty="0"/>
                        <a:t>전주기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연구수행 전문성 강화를 위한 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R&amp;D 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전주기 실행 역량강화 교육</a:t>
                      </a:r>
                      <a:endParaRPr lang="en-US" altLang="ko-KR" sz="1600" b="1" dirty="0"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343560"/>
                  </a:ext>
                </a:extLst>
              </a:tr>
              <a:tr h="373267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R&amp;D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필수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올바른 연구 문화 조성을 위한 과학기술인 필수 역량 강화 교육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92446"/>
                  </a:ext>
                </a:extLst>
              </a:tr>
              <a:tr h="373267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기술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첨단 기술 학습</a:t>
                      </a:r>
                      <a:r>
                        <a:rPr lang="en-US" altLang="ko-KR" sz="1600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실용화에 기여하는 전문 기술 교육 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868612"/>
                  </a:ext>
                </a:extLst>
              </a:tr>
              <a:tr h="373267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특별교육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정책수요맞춤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정부 정책 및 시대적 요구에 부합하는 역량강화 교육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918667"/>
                  </a:ext>
                </a:extLst>
              </a:tr>
              <a:tr h="373267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글로벌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국내외 과학기술인 대상 글로벌 역량강화 교육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24556"/>
                  </a:ext>
                </a:extLst>
              </a:tr>
              <a:tr h="373267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특별대상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ym typeface="Wingdings" panose="05000000000000000000" pitchFamily="2" charset="2"/>
                        </a:rPr>
                        <a:t>국가과학기술 특별대상 중심의 맞춤형 역량강화 교유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5026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528A232-1EAD-43E9-9177-BCD06C52E42C}"/>
              </a:ext>
            </a:extLst>
          </p:cNvPr>
          <p:cNvSpPr/>
          <p:nvPr/>
        </p:nvSpPr>
        <p:spPr>
          <a:xfrm>
            <a:off x="0" y="5320559"/>
            <a:ext cx="12192000" cy="1257300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대부분 </a:t>
            </a:r>
            <a:r>
              <a:rPr lang="en-US" altLang="ko-KR" sz="2400" dirty="0"/>
              <a:t>R&amp;D</a:t>
            </a:r>
            <a:r>
              <a:rPr lang="ko-KR" altLang="en-US" sz="2400" dirty="0"/>
              <a:t>에 관한 역량강화교육을 다양한 대상자한테 제공함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42DF1-0664-470D-8113-5A613413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9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1EAD-554B-4446-ADA1-BB82D177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어떤 교육을 하고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B8C3B-DFB4-4660-BAC6-68F67E148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/>
              <a:t>이러닝</a:t>
            </a:r>
            <a:endParaRPr lang="en-US" altLang="ko-KR" dirty="0"/>
          </a:p>
          <a:p>
            <a:pPr marL="514350" indent="-514350">
              <a:buFont typeface="+mj-lt"/>
              <a:buAutoNum type="arabicPeriod" startAt="2"/>
            </a:pPr>
            <a:endParaRPr lang="en-US" altLang="ko-KR" dirty="0"/>
          </a:p>
          <a:p>
            <a:pPr marL="514350" indent="-514350">
              <a:buFont typeface="+mj-lt"/>
              <a:buAutoNum type="arabicPeriod" startAt="2"/>
            </a:pPr>
            <a:endParaRPr lang="en-US" altLang="ko-KR" dirty="0"/>
          </a:p>
          <a:p>
            <a:pPr marL="514350" indent="-514350">
              <a:buFont typeface="+mj-lt"/>
              <a:buAutoNum type="arabicPeriod" startAt="2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 startAt="3"/>
            </a:pPr>
            <a:endParaRPr lang="en-US" altLang="ko-KR" dirty="0"/>
          </a:p>
          <a:p>
            <a:pPr marL="514350" indent="-514350">
              <a:buFont typeface="+mj-lt"/>
              <a:buAutoNum type="arabicPeriod" startAt="3"/>
            </a:pPr>
            <a:r>
              <a:rPr lang="ko-KR" altLang="en-US" dirty="0" err="1"/>
              <a:t>블렌디드</a:t>
            </a:r>
            <a:r>
              <a:rPr lang="en-US" altLang="ko-KR" dirty="0"/>
              <a:t>/</a:t>
            </a:r>
            <a:r>
              <a:rPr lang="ko-KR" altLang="en-US" dirty="0" err="1"/>
              <a:t>플립러닝</a:t>
            </a:r>
            <a:r>
              <a:rPr lang="ko-KR" altLang="en-US" dirty="0"/>
              <a:t> 연계</a:t>
            </a:r>
            <a:endParaRPr lang="en-US" altLang="ko-KR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702C26-1641-4B6D-9310-3BB24E24D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603420"/>
              </p:ext>
            </p:extLst>
          </p:nvPr>
        </p:nvGraphicFramePr>
        <p:xfrm>
          <a:off x="645885" y="2408187"/>
          <a:ext cx="10900229" cy="17138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51364">
                  <a:extLst>
                    <a:ext uri="{9D8B030D-6E8A-4147-A177-3AD203B41FA5}">
                      <a16:colId xmlns:a16="http://schemas.microsoft.com/office/drawing/2014/main" val="3447078599"/>
                    </a:ext>
                  </a:extLst>
                </a:gridCol>
                <a:gridCol w="7548865">
                  <a:extLst>
                    <a:ext uri="{9D8B030D-6E8A-4147-A177-3AD203B41FA5}">
                      <a16:colId xmlns:a16="http://schemas.microsoft.com/office/drawing/2014/main" val="1591718023"/>
                    </a:ext>
                  </a:extLst>
                </a:gridCol>
              </a:tblGrid>
              <a:tr h="554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8618"/>
                  </a:ext>
                </a:extLst>
              </a:tr>
              <a:tr h="5661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R&amp;D</a:t>
                      </a:r>
                      <a:r>
                        <a:rPr lang="ko-KR" altLang="en-US" sz="1600" dirty="0"/>
                        <a:t> 전주기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연구 성과 향상을 위한 </a:t>
                      </a:r>
                      <a:r>
                        <a:rPr lang="en-US" altLang="ko-KR" sz="1600" dirty="0"/>
                        <a:t>R&amp;D </a:t>
                      </a:r>
                      <a:r>
                        <a:rPr lang="ko-KR" altLang="en-US" sz="1600" dirty="0"/>
                        <a:t>전주기 기반 교육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전주기 개론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수행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관리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평과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44754"/>
                  </a:ext>
                </a:extLst>
              </a:tr>
              <a:tr h="5928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R&amp;D </a:t>
                      </a:r>
                      <a:r>
                        <a:rPr lang="ko-KR" altLang="en-US" sz="1600" dirty="0"/>
                        <a:t>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국가 </a:t>
                      </a:r>
                      <a:r>
                        <a:rPr lang="en-US" altLang="ko-KR" sz="1600" dirty="0"/>
                        <a:t>R&amp;D  </a:t>
                      </a:r>
                      <a:r>
                        <a:rPr lang="ko-KR" altLang="en-US" sz="1600" dirty="0"/>
                        <a:t>참여 인력 대상 법정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필수 교육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연구윤리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연구실 연구보안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 </a:t>
                      </a:r>
                      <a:endParaRPr lang="ko-KR" alt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24867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D9AC4D5-6D25-49ED-BA83-CB9C10EE6045}"/>
              </a:ext>
            </a:extLst>
          </p:cNvPr>
          <p:cNvGrpSpPr/>
          <p:nvPr/>
        </p:nvGrpSpPr>
        <p:grpSpPr>
          <a:xfrm>
            <a:off x="6095999" y="4702959"/>
            <a:ext cx="4146778" cy="1710542"/>
            <a:chOff x="1555977" y="4963849"/>
            <a:chExt cx="4146778" cy="1710542"/>
          </a:xfrm>
          <a:solidFill>
            <a:srgbClr val="0000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5D7BA3-31AA-436E-BC83-076255149A1D}"/>
                </a:ext>
              </a:extLst>
            </p:cNvPr>
            <p:cNvSpPr/>
            <p:nvPr/>
          </p:nvSpPr>
          <p:spPr>
            <a:xfrm>
              <a:off x="1555977" y="5563420"/>
              <a:ext cx="1576615" cy="511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/>
                <a:t>집합교육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CE28A9-7547-42FF-A90B-73337B4A4592}"/>
                </a:ext>
              </a:extLst>
            </p:cNvPr>
            <p:cNvSpPr/>
            <p:nvPr/>
          </p:nvSpPr>
          <p:spPr>
            <a:xfrm>
              <a:off x="4126140" y="5563420"/>
              <a:ext cx="1576615" cy="511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/>
                <a:t>이러닝</a:t>
              </a:r>
            </a:p>
          </p:txBody>
        </p:sp>
        <p:sp>
          <p:nvSpPr>
            <p:cNvPr id="4" name="Arrow: Curved Down 3">
              <a:extLst>
                <a:ext uri="{FF2B5EF4-FFF2-40B4-BE49-F238E27FC236}">
                  <a16:creationId xmlns:a16="http://schemas.microsoft.com/office/drawing/2014/main" id="{7B392842-563C-49EB-ADCC-21C2B7144A5C}"/>
                </a:ext>
              </a:extLst>
            </p:cNvPr>
            <p:cNvSpPr/>
            <p:nvPr/>
          </p:nvSpPr>
          <p:spPr>
            <a:xfrm>
              <a:off x="2945041" y="4963849"/>
              <a:ext cx="1394730" cy="511401"/>
            </a:xfrm>
            <a:prstGeom prst="curved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290F4757-EE33-4227-BF67-E80CA168D839}"/>
                </a:ext>
              </a:extLst>
            </p:cNvPr>
            <p:cNvSpPr/>
            <p:nvPr/>
          </p:nvSpPr>
          <p:spPr>
            <a:xfrm rot="10800000">
              <a:off x="2945041" y="6162990"/>
              <a:ext cx="1394730" cy="511401"/>
            </a:xfrm>
            <a:prstGeom prst="curved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4D4C15-4432-447E-AA5A-C95D38EF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3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7E33-CEBE-4AEC-AF19-77DDB0B6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800" cy="1325563"/>
          </a:xfrm>
        </p:spPr>
        <p:txBody>
          <a:bodyPr/>
          <a:lstStyle/>
          <a:p>
            <a:r>
              <a:rPr lang="ko-KR" altLang="en-US" dirty="0"/>
              <a:t>기본교육 내용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F9C90B-B8CD-4198-AB18-5AA10C7AF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552382"/>
              </p:ext>
            </p:extLst>
          </p:nvPr>
        </p:nvGraphicFramePr>
        <p:xfrm>
          <a:off x="333829" y="1926811"/>
          <a:ext cx="4891314" cy="28690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54743">
                  <a:extLst>
                    <a:ext uri="{9D8B030D-6E8A-4147-A177-3AD203B41FA5}">
                      <a16:colId xmlns:a16="http://schemas.microsoft.com/office/drawing/2014/main" val="1265876014"/>
                    </a:ext>
                  </a:extLst>
                </a:gridCol>
                <a:gridCol w="4136571">
                  <a:extLst>
                    <a:ext uri="{9D8B030D-6E8A-4147-A177-3AD203B41FA5}">
                      <a16:colId xmlns:a16="http://schemas.microsoft.com/office/drawing/2014/main" val="3540836904"/>
                    </a:ext>
                  </a:extLst>
                </a:gridCol>
              </a:tblGrid>
              <a:tr h="7346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기본교육</a:t>
                      </a:r>
                      <a:endParaRPr lang="ko-KR" altLang="en-US" sz="2800" b="1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1. </a:t>
                      </a:r>
                      <a:r>
                        <a:rPr lang="ko-KR" altLang="en-US" sz="2400" dirty="0"/>
                        <a:t>출연</a:t>
                      </a:r>
                      <a:r>
                        <a:rPr lang="en-US" altLang="ko-KR" sz="2400" dirty="0"/>
                        <a:t>(</a:t>
                      </a:r>
                      <a:r>
                        <a:rPr lang="ko-KR" altLang="en-US" sz="2400" dirty="0"/>
                        <a:t>연</a:t>
                      </a:r>
                      <a:r>
                        <a:rPr lang="en-US" altLang="ko-KR" sz="2400" dirty="0"/>
                        <a:t>) </a:t>
                      </a:r>
                      <a:r>
                        <a:rPr lang="ko-KR" altLang="en-US" sz="2400" dirty="0"/>
                        <a:t>및 공공연구기관</a:t>
                      </a:r>
                      <a:r>
                        <a:rPr lang="en-US" altLang="ko-KR" sz="2400" dirty="0"/>
                        <a:t> 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530619"/>
                  </a:ext>
                </a:extLst>
              </a:tr>
              <a:tr h="769229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전문기관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831823"/>
                  </a:ext>
                </a:extLst>
              </a:tr>
              <a:tr h="68259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중소기업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43707"/>
                  </a:ext>
                </a:extLst>
              </a:tr>
              <a:tr h="68259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국가</a:t>
                      </a:r>
                      <a:r>
                        <a:rPr lang="en-US" altLang="ko-KR" sz="2000" dirty="0">
                          <a:sym typeface="Wingdings" panose="05000000000000000000" pitchFamily="2" charset="2"/>
                        </a:rPr>
                        <a:t>R&amp;D</a:t>
                      </a:r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사업 참여대학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5038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E0E0813-7C8F-4F92-B44A-AADF2046A3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0"/>
          <a:stretch/>
        </p:blipFill>
        <p:spPr>
          <a:xfrm>
            <a:off x="5997185" y="0"/>
            <a:ext cx="6194815" cy="64460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6C453B-429E-446E-8B0C-D50F21BA9090}"/>
              </a:ext>
            </a:extLst>
          </p:cNvPr>
          <p:cNvSpPr/>
          <p:nvPr/>
        </p:nvSpPr>
        <p:spPr>
          <a:xfrm>
            <a:off x="333829" y="4855637"/>
            <a:ext cx="5407025" cy="1938992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tooltip="기초기술연구회 [새창]"/>
              </a:rPr>
              <a:t>기초기술연구회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tooltip="기초기술연구회 [새창]"/>
              </a:rPr>
              <a:t>(http://www.krcf.re.kr)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tooltip="국가수리과학연구소 [새창]"/>
              </a:rPr>
              <a:t>국가수리과학연구소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tooltip="국가수리과학연구소 [새창]"/>
              </a:rPr>
              <a:t>(http://www.nims.re.kr)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tooltip="국가핵융합연구소 [새창]"/>
              </a:rPr>
              <a:t>국가핵융합연구소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tooltip="국가핵융합연구소 [새창]"/>
              </a:rPr>
              <a:t>(http://www.nfri.re.kr)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 tooltip="극지연구소 [새창]"/>
              </a:rPr>
              <a:t>극지연구소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7" tooltip="극지연구소 [새창]"/>
              </a:rPr>
              <a:t>(http://www.kopri.re.kr)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8" tooltip="한국과학기술연구원 [새창]"/>
              </a:rPr>
              <a:t>한국과학기술연구원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8" tooltip="한국과학기술연구원 [새창]"/>
              </a:rPr>
              <a:t>(http://www.kist.re.kr)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9" tooltip="한국과학기술정보연구원 [새창]"/>
              </a:rPr>
              <a:t>한국과학기술정보연구원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9" tooltip="한국과학기술정보연구원 [새창]"/>
              </a:rPr>
              <a:t>(http://www.kisti.re.kr)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 tooltip="한국기초과학지원연구원 [새창]"/>
              </a:rPr>
              <a:t>한국기초과학지원연구원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 tooltip="한국기초과학지원연구원 [새창]"/>
              </a:rPr>
              <a:t>(http://www.kbsi.re.kr)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 tooltip="한국생명공학연구원 [새창]"/>
              </a:rPr>
              <a:t>한국생명공학연구원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 tooltip="한국생명공학연구원 [새창]"/>
              </a:rPr>
              <a:t>(http://www.kribb.re.kr)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 tooltip="한국원자력연구원 [새창]"/>
              </a:rPr>
              <a:t>한국원자력연구원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 tooltip="한국원자력연구원 [새창]"/>
              </a:rPr>
              <a:t>(http://www.kaeri.re.kr)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 tooltip="한국천문연구원 [새창]"/>
              </a:rPr>
              <a:t>한국천문연구원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 tooltip="한국천문연구원 [새창]"/>
              </a:rPr>
              <a:t>(http://www.kasi.re.kr)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 tooltip="한국표준과학연구원 [새창]"/>
              </a:rPr>
              <a:t>한국표준과학연구원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 tooltip="한국표준과학연구원 [새창]"/>
              </a:rPr>
              <a:t>(http://www.kriss.re.kr)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 tooltip="한국한의학연구원 [새창]"/>
              </a:rPr>
              <a:t>한국한의학연구원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 tooltip="한국한의학연구원 [새창]"/>
              </a:rPr>
              <a:t>(http://www.kiom.re.kr)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tooltip="한국항공우주연구원 [새창]"/>
              </a:rPr>
              <a:t>한국항공우주연구원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tooltip="한국항공우주연구원 [새창]"/>
              </a:rPr>
              <a:t>(http://www.kari.re.kr)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7" tooltip="한국해양과학기술원 [새창]"/>
              </a:rPr>
              <a:t>한국해양과학기술원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7" tooltip="한국해양과학기술원 [새창]"/>
              </a:rPr>
              <a:t>(http://www.kiost.ac)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8" tooltip="산업기술연구회 [새창]"/>
              </a:rPr>
              <a:t>산업기술연구회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8" tooltip="산업기술연구회 [새창]"/>
              </a:rPr>
              <a:t>(http://www.istk.re.kr)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 tooltip="세계김치연구소 [새창]"/>
              </a:rPr>
              <a:t>세계김치연구소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 tooltip="세계김치연구소 [새창]"/>
              </a:rPr>
              <a:t>(http://wkimchi.re.kr)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0" tooltip="안전성평가연구소 [새창]"/>
              </a:rPr>
              <a:t>안전성평가연구소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0" tooltip="안전성평가연구소 [새창]"/>
              </a:rPr>
              <a:t>(http://www.kitox.re.kr)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1" tooltip="재료연구소 [새창]"/>
              </a:rPr>
              <a:t>재료연구소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1" tooltip="재료연구소 [새창]"/>
              </a:rPr>
              <a:t>(http://www.kims.re.kr)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2" tooltip="한국건설기술연구원 [새창]"/>
              </a:rPr>
              <a:t>한국건설기술연구원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2" tooltip="한국건설기술연구원 [새창]"/>
              </a:rPr>
              <a:t>(http://www.kict.re.kr)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3" tooltip="한국기계연구원 [새창]"/>
              </a:rPr>
              <a:t>한국기계연구원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3" tooltip="한국기계연구원 [새창]"/>
              </a:rPr>
              <a:t>(http://www.kimm.re.kr)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4" tooltip="한국생산기술연구원 [새창]"/>
              </a:rPr>
              <a:t>한국생산기술연구원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4" tooltip="한국생산기술연구원 [새창]"/>
              </a:rPr>
              <a:t>(http://www.kitech.re.kr)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5" tooltip="한국식품연구원 [새창]"/>
              </a:rPr>
              <a:t>한국식품연구원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5" tooltip="한국식품연구원 [새창]"/>
              </a:rPr>
              <a:t>(http://www.kfri.re.kr)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6" tooltip="한국전기연구원 [새창]"/>
              </a:rPr>
              <a:t>한국전기연구원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6" tooltip="한국전기연구원 [새창]"/>
              </a:rPr>
              <a:t>(http://www.keri.re.kr)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7" tooltip="한국전자통신연구원 [새창]"/>
              </a:rPr>
              <a:t>한국전자통신연구원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7" tooltip="한국전자통신연구원 [새창]"/>
              </a:rPr>
              <a:t>(http://www.etri.re.kr)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8" tooltip="한국지질자원연구원 [새창]"/>
              </a:rPr>
              <a:t>한국지질자원연구원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8" tooltip="한국지질자원연구원 [새창]"/>
              </a:rPr>
              <a:t>(http://www.kigam.re.kr)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9" tooltip="한국철도기술연구원 [새창]"/>
              </a:rPr>
              <a:t>한국철도기술연구원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29" tooltip="한국철도기술연구원 [새창]"/>
              </a:rPr>
              <a:t>(http://www.krri.re.kr)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30" tooltip="한국화학연구원 [새창]"/>
              </a:rPr>
              <a:t>한국화학연구원 </a:t>
            </a:r>
            <a:r>
              <a:rPr lang="en-US" altLang="ko-KR" sz="8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hlinkClick r:id="rId30" tooltip="한국화학연구원 [새창]"/>
              </a:rPr>
              <a:t>(http://www.krict.re.kr)</a:t>
            </a:r>
            <a:endParaRPr lang="ko-KR" altLang="en-US" sz="800" dirty="0">
              <a:solidFill>
                <a:srgbClr val="505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1D4C4-EF4A-40C6-BB3F-614998B3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4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7E33-CEBE-4AEC-AF19-77DDB0B6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41800" cy="1325563"/>
          </a:xfrm>
        </p:spPr>
        <p:txBody>
          <a:bodyPr/>
          <a:lstStyle/>
          <a:p>
            <a:r>
              <a:rPr lang="ko-KR" altLang="en-US"/>
              <a:t>기본교육 내용</a:t>
            </a:r>
            <a:endParaRPr lang="ko-KR" alt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F9C90B-B8CD-4198-AB18-5AA10C7AF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375799"/>
              </p:ext>
            </p:extLst>
          </p:nvPr>
        </p:nvGraphicFramePr>
        <p:xfrm>
          <a:off x="333829" y="1926811"/>
          <a:ext cx="4891314" cy="286907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54743">
                  <a:extLst>
                    <a:ext uri="{9D8B030D-6E8A-4147-A177-3AD203B41FA5}">
                      <a16:colId xmlns:a16="http://schemas.microsoft.com/office/drawing/2014/main" val="1265876014"/>
                    </a:ext>
                  </a:extLst>
                </a:gridCol>
                <a:gridCol w="4136571">
                  <a:extLst>
                    <a:ext uri="{9D8B030D-6E8A-4147-A177-3AD203B41FA5}">
                      <a16:colId xmlns:a16="http://schemas.microsoft.com/office/drawing/2014/main" val="3540836904"/>
                    </a:ext>
                  </a:extLst>
                </a:gridCol>
              </a:tblGrid>
              <a:tr h="7346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기본교육</a:t>
                      </a:r>
                      <a:endParaRPr lang="ko-KR" altLang="en-US" sz="2800" b="1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0" dirty="0"/>
                        <a:t>출연</a:t>
                      </a:r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연</a:t>
                      </a:r>
                      <a:r>
                        <a:rPr lang="en-US" altLang="ko-KR" sz="2000" b="0" dirty="0"/>
                        <a:t>) </a:t>
                      </a:r>
                      <a:r>
                        <a:rPr lang="ko-KR" altLang="en-US" sz="2000" b="0" dirty="0"/>
                        <a:t>및 공공연구기관</a:t>
                      </a:r>
                      <a:r>
                        <a:rPr lang="en-US" altLang="ko-KR" sz="2000" b="0" dirty="0"/>
                        <a:t> </a:t>
                      </a:r>
                      <a:endParaRPr lang="ko-KR" alt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530619"/>
                  </a:ext>
                </a:extLst>
              </a:tr>
              <a:tr h="769229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sym typeface="Wingdings" panose="05000000000000000000" pitchFamily="2" charset="2"/>
                        </a:rPr>
                        <a:t>2. </a:t>
                      </a:r>
                      <a:r>
                        <a:rPr lang="ko-KR" altLang="en-US" sz="2400" b="1" dirty="0">
                          <a:sym typeface="Wingdings" panose="05000000000000000000" pitchFamily="2" charset="2"/>
                        </a:rPr>
                        <a:t>전문기관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831823"/>
                  </a:ext>
                </a:extLst>
              </a:tr>
              <a:tr h="68259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중소기업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43707"/>
                  </a:ext>
                </a:extLst>
              </a:tr>
              <a:tr h="682592">
                <a:tc vMerge="1">
                  <a:txBody>
                    <a:bodyPr/>
                    <a:lstStyle/>
                    <a:p>
                      <a:pPr latinLnBrk="1"/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국가</a:t>
                      </a:r>
                      <a:r>
                        <a:rPr lang="en-US" altLang="ko-KR" sz="2000" dirty="0">
                          <a:sym typeface="Wingdings" panose="05000000000000000000" pitchFamily="2" charset="2"/>
                        </a:rPr>
                        <a:t>R&amp;D</a:t>
                      </a:r>
                      <a:r>
                        <a:rPr lang="ko-KR" altLang="en-US" sz="2000" dirty="0">
                          <a:sym typeface="Wingdings" panose="05000000000000000000" pitchFamily="2" charset="2"/>
                        </a:rPr>
                        <a:t>사업 참여대학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5038"/>
                  </a:ext>
                </a:extLst>
              </a:tr>
            </a:tbl>
          </a:graphicData>
        </a:graphic>
      </p:graphicFrame>
      <p:pic>
        <p:nvPicPr>
          <p:cNvPr id="6" name="Picture 5" descr="A picture containing screenshot, text&#10;&#10;Description generated with high confidence">
            <a:extLst>
              <a:ext uri="{FF2B5EF4-FFF2-40B4-BE49-F238E27FC236}">
                <a16:creationId xmlns:a16="http://schemas.microsoft.com/office/drawing/2014/main" id="{0978F298-236F-4506-8B61-C9640F14C6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2"/>
          <a:stretch/>
        </p:blipFill>
        <p:spPr>
          <a:xfrm>
            <a:off x="6417819" y="76477"/>
            <a:ext cx="5774181" cy="6781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7FF2E-C71E-4F0B-84FA-67D04685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A4F79-E120-449D-81A8-76C4B4CD9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3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</TotalTime>
  <Words>3253</Words>
  <Application>Microsoft Office PowerPoint</Application>
  <PresentationFormat>와이드스크린</PresentationFormat>
  <Paragraphs>579</Paragraphs>
  <Slides>56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Chronicle Deck A</vt:lpstr>
      <vt:lpstr>맑은 고딕</vt:lpstr>
      <vt:lpstr>Arial</vt:lpstr>
      <vt:lpstr>Wingdings</vt:lpstr>
      <vt:lpstr>Office Theme</vt:lpstr>
      <vt:lpstr>WebRTC 기반 화상강의 플랫폼  개발을 위한 기능 도출 </vt:lpstr>
      <vt:lpstr>일정</vt:lpstr>
      <vt:lpstr>목차</vt:lpstr>
      <vt:lpstr>1. KIRD(국가과학기술인력원)란?</vt:lpstr>
      <vt:lpstr>1. 무엇을 하는 기관인가?</vt:lpstr>
      <vt:lpstr>2. 어떤 교육을 하고 있는가?</vt:lpstr>
      <vt:lpstr>2. 어떤 교육을 하고 있는가?</vt:lpstr>
      <vt:lpstr>기본교육 내용</vt:lpstr>
      <vt:lpstr>기본교육 내용</vt:lpstr>
      <vt:lpstr>기본교육 내용</vt:lpstr>
      <vt:lpstr>기본교육 내용</vt:lpstr>
      <vt:lpstr>3. 교육의 대상자는 누구인가?</vt:lpstr>
      <vt:lpstr>3. 교육의 대상자는 누구인가?: 요약</vt:lpstr>
      <vt:lpstr>4. 어떻게 교육을 하는가?</vt:lpstr>
      <vt:lpstr>2. KIRD 기대하는 화상강의의     종류는 무엇인가?</vt:lpstr>
      <vt:lpstr>가능한 화상강의 종류들</vt:lpstr>
      <vt:lpstr>1. 전통적 강의 (강의식 강의) (Presentation Mode)</vt:lpstr>
      <vt:lpstr>1. 전통적 강의 (강의식 강의) (Presentation Mode)</vt:lpstr>
      <vt:lpstr>1. 전통적 강의 (강의식 강의) (Presentation Mode)</vt:lpstr>
      <vt:lpstr>2. 토론식 강의 (Webcam mode)</vt:lpstr>
      <vt:lpstr>2. 토론식 강의 (Webcam mode)</vt:lpstr>
      <vt:lpstr>2. 토론식 강의 (Webcam mode)</vt:lpstr>
      <vt:lpstr>3. 프로젝트 기반 강의 (collaboration mode)</vt:lpstr>
      <vt:lpstr>3. 프로젝트 기반 강의 (collaboration mode)</vt:lpstr>
      <vt:lpstr>3. 프로젝트 기반 강의 (collaboration mode) </vt:lpstr>
      <vt:lpstr>4. 강의마다 평균 학습자 수는?</vt:lpstr>
      <vt:lpstr>3. Case Study</vt:lpstr>
      <vt:lpstr>1. Minerva School </vt:lpstr>
      <vt:lpstr>1. Minerva School </vt:lpstr>
      <vt:lpstr>1. Minerva School </vt:lpstr>
      <vt:lpstr>1. Minerva School </vt:lpstr>
      <vt:lpstr>PowerPoint 프레젠테이션</vt:lpstr>
      <vt:lpstr>PowerPoint 프레젠테이션</vt:lpstr>
      <vt:lpstr>1. Minerva School </vt:lpstr>
      <vt:lpstr>1. Minerva School </vt:lpstr>
      <vt:lpstr>1. Minerva School </vt:lpstr>
      <vt:lpstr>1. Minerva School </vt:lpstr>
      <vt:lpstr>2. BigBlueButton</vt:lpstr>
      <vt:lpstr>2. BigBlueButton</vt:lpstr>
      <vt:lpstr>2. BigBlueButton: Layouts</vt:lpstr>
      <vt:lpstr>4. KIRD vs. Minerva vs.     BigBlueButton </vt:lpstr>
      <vt:lpstr>1. 강의진행 방식 측면에서 비교</vt:lpstr>
      <vt:lpstr>2. 기능 비교</vt:lpstr>
      <vt:lpstr>5. 결론: KIRD 위한 최소     범위의 화상강의 플랫폼은?</vt:lpstr>
      <vt:lpstr>1. KIRD 위한 최소 범위의 화상강의 플랫폼</vt:lpstr>
      <vt:lpstr>2. KIRD 특정 기능: 독려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기타 기능</vt:lpstr>
      <vt:lpstr>1. Countdown</vt:lpstr>
      <vt:lpstr>2. Calendar Integration</vt:lpstr>
      <vt:lpstr>3. Share Media from YouTube</vt:lpstr>
      <vt:lpstr>-감사합니다-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Unique Features for KIRD</dc:title>
  <dc:creator>유누스</dc:creator>
  <cp:lastModifiedBy>hyun kym</cp:lastModifiedBy>
  <cp:revision>223</cp:revision>
  <dcterms:created xsi:type="dcterms:W3CDTF">2018-02-21T08:20:06Z</dcterms:created>
  <dcterms:modified xsi:type="dcterms:W3CDTF">2018-04-16T00:43:43Z</dcterms:modified>
</cp:coreProperties>
</file>